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3"/>
  </p:notesMasterIdLst>
  <p:sldIdLst>
    <p:sldId id="265" r:id="rId2"/>
    <p:sldId id="345" r:id="rId3"/>
    <p:sldId id="379" r:id="rId4"/>
    <p:sldId id="380" r:id="rId5"/>
    <p:sldId id="381" r:id="rId6"/>
    <p:sldId id="383" r:id="rId7"/>
    <p:sldId id="384" r:id="rId8"/>
    <p:sldId id="385" r:id="rId9"/>
    <p:sldId id="386" r:id="rId10"/>
    <p:sldId id="387" r:id="rId11"/>
    <p:sldId id="368" r:id="rId12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9712" autoAdjust="0"/>
  </p:normalViewPr>
  <p:slideViewPr>
    <p:cSldViewPr>
      <p:cViewPr>
        <p:scale>
          <a:sx n="80" d="100"/>
          <a:sy n="80" d="100"/>
        </p:scale>
        <p:origin x="-133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64268-AAD2-41F6-8F9D-0D724A93F770}" type="datetimeFigureOut">
              <a:rPr lang="ru-RU" smtClean="0"/>
              <a:t>20.03.2015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5EE4-EE6B-4A37-B18E-2DEAC6389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D:\ФОТО КРСУ\Коллегия 2009, Москва\0516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/>
          <a:stretch/>
        </p:blipFill>
        <p:spPr>
          <a:xfrm flipH="1">
            <a:off x="179512" y="1916831"/>
            <a:ext cx="7585968" cy="4752529"/>
          </a:xfrm>
          <a:prstGeom prst="flowChartManualInp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2159250" y="-111736"/>
            <a:ext cx="54615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8197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298140" y="404664"/>
            <a:ext cx="1080120" cy="1088994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678113" y="2819118"/>
            <a:ext cx="1358383" cy="3778234"/>
            <a:chOff x="7678113" y="2819118"/>
            <a:chExt cx="1358383" cy="3778234"/>
          </a:xfrm>
        </p:grpSpPr>
        <p:pic>
          <p:nvPicPr>
            <p:cNvPr id="9" name="Picture 2" descr="D:\Выставка Москва\буклет\КРСУ\051600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7" y="2819118"/>
              <a:ext cx="1357531" cy="951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6" name="Picture 3" descr="D:\ФОТО КРСУ\Коллегия 2009, Москва\фото к през\Корпус снаружи\P51500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13" y="4642931"/>
              <a:ext cx="1358383" cy="1018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7" name="Picture 4" descr="D:\ФОТО КРСУ\Коллегия 2009, Москва\фото к през\Корпус снаружи\Korp 0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5" y="3680079"/>
              <a:ext cx="1357535" cy="1018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8" name="Picture 5" descr="D:\ФОТО КРСУ\Коллегия 2009, Москва\фото к през\Корпус снаружи\IMG_033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7" y="5579201"/>
              <a:ext cx="1357534" cy="1018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12" name="Заголовок 9"/>
          <p:cNvSpPr txBox="1">
            <a:spLocks/>
          </p:cNvSpPr>
          <p:nvPr/>
        </p:nvSpPr>
        <p:spPr>
          <a:xfrm>
            <a:off x="946382" y="351436"/>
            <a:ext cx="819761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24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РАЗВИТИЯ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Кыргызско-Российского Славянского университета </a:t>
            </a:r>
            <a:b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имени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первого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Федерации Б.Н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Ельцина</a:t>
            </a:r>
            <a:r>
              <a:rPr lang="ru-RU" sz="16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 2015 год </a:t>
            </a:r>
            <a:endParaRPr lang="ru-RU" sz="2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715000" y="1752600"/>
            <a:ext cx="3168418" cy="49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КРСУ</a:t>
            </a:r>
            <a:b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г. Бишкек</a:t>
            </a:r>
            <a:endParaRPr lang="ru-RU" sz="140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59578"/>
              </p:ext>
            </p:extLst>
          </p:nvPr>
        </p:nvGraphicFramePr>
        <p:xfrm>
          <a:off x="152400" y="-76199"/>
          <a:ext cx="8839200" cy="6864503"/>
        </p:xfrm>
        <a:graphic>
          <a:graphicData uri="http://schemas.openxmlformats.org/drawingml/2006/table">
            <a:tbl>
              <a:tblPr firstRow="1" firstCol="1" bandRow="1"/>
              <a:tblGrid>
                <a:gridCol w="4899857"/>
                <a:gridCol w="1769120"/>
                <a:gridCol w="2170223"/>
              </a:tblGrid>
              <a:tr h="99059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3. Подготовка кадров и поддержка программ мобильности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Доля НПР, имеющих ученую степень доктора наук или кандидата наук, %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приглашенных зарубежных специалистов и учёных,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9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студентов, участвующих в программе академической мобильности,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marL="449580" indent="-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сотрудников, повысивших квалификацию,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140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94775">
                <a:tc gridSpan="3">
                  <a:txBody>
                    <a:bodyPr/>
                    <a:lstStyle/>
                    <a:p>
                      <a:pPr marL="63500" marR="12700" indent="-6350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4. Совершенствование системы управления, инфраструктуры               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12700" indent="9017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и финансовой деятельности университета</a:t>
                      </a:r>
                      <a:r>
                        <a:rPr lang="ru-RU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     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Объем консолидированного бюджета, млн. руб.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570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Доля внебюджетных средств в консолидированном бюджете, %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55%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689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Проведение значимых общественных мероприятий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и  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определенных акций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951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упоминаний в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14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в российских СМИ,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14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в зарубежных СМИ,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Презентации_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1066800" cy="152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СП</a:t>
            </a:r>
            <a:endParaRPr lang="ru-RU" dirty="0"/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990599" y="404663"/>
            <a:ext cx="2438401" cy="2262337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76200" y="2873276"/>
            <a:ext cx="441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за </a:t>
            </a:r>
            <a:endParaRPr lang="ru-RU" sz="4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4400" smtClean="0">
                <a:solidFill>
                  <a:srgbClr val="0070C0"/>
                </a:solidFill>
                <a:latin typeface="Arial Black" pitchFamily="34" charset="0"/>
              </a:rPr>
              <a:t>внимание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</a:extLst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382000" cy="125253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СТРАТЕГИЧЕСКИЕ И ТАКТИЧЕСКИЕ ЦЕЛИ КРСУ 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28600" y="1600200"/>
            <a:ext cx="4191000" cy="4718538"/>
          </a:xfrm>
          <a:prstGeom prst="homePlate">
            <a:avLst>
              <a:gd name="adj" fmla="val 245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      КРСУ  -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ведущий университет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на </a:t>
            </a:r>
            <a:r>
              <a:rPr lang="ru-RU" sz="2000" b="1" dirty="0">
                <a:solidFill>
                  <a:schemeClr val="tx2"/>
                </a:solidFill>
              </a:rPr>
              <a:t>образовательном пространстве Центральной Азии, </a:t>
            </a:r>
            <a:r>
              <a:rPr lang="ru-RU" sz="2000" b="1" dirty="0" smtClean="0">
                <a:solidFill>
                  <a:schemeClr val="tx2"/>
                </a:solidFill>
              </a:rPr>
              <a:t>нацеленный </a:t>
            </a:r>
            <a:r>
              <a:rPr lang="ru-RU" sz="2000" b="1" dirty="0">
                <a:solidFill>
                  <a:schemeClr val="tx2"/>
                </a:solidFill>
              </a:rPr>
              <a:t>на интеграцию в единое </a:t>
            </a:r>
            <a:r>
              <a:rPr lang="ru-RU" sz="2000" b="1" dirty="0" smtClean="0">
                <a:solidFill>
                  <a:schemeClr val="tx2"/>
                </a:solidFill>
              </a:rPr>
              <a:t>образовательное и научное </a:t>
            </a:r>
            <a:r>
              <a:rPr lang="ru-RU" sz="2000" b="1" dirty="0">
                <a:solidFill>
                  <a:schemeClr val="tx2"/>
                </a:solidFill>
              </a:rPr>
              <a:t>пространство стран </a:t>
            </a:r>
            <a:r>
              <a:rPr lang="ru-RU" sz="2000" b="1" dirty="0" smtClean="0">
                <a:solidFill>
                  <a:schemeClr val="tx2"/>
                </a:solidFill>
              </a:rPr>
              <a:t>СНГ,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и </a:t>
            </a:r>
            <a:r>
              <a:rPr lang="ru-RU" sz="2000" b="1" dirty="0">
                <a:solidFill>
                  <a:schemeClr val="tx2"/>
                </a:solidFill>
              </a:rPr>
              <a:t>решение социально-значимых проблем региона, к которым относятся следующие: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810000" y="1480038"/>
            <a:ext cx="5181600" cy="958362"/>
          </a:xfrm>
          <a:prstGeom prst="leftArrowCallout">
            <a:avLst>
              <a:gd name="adj1" fmla="val 25000"/>
              <a:gd name="adj2" fmla="val 24816"/>
              <a:gd name="adj3" fmla="val 25000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Сохранение и развитие русского языка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образовательном пространстве </a:t>
            </a:r>
            <a:r>
              <a:rPr lang="ru-RU" b="1" dirty="0" smtClean="0">
                <a:solidFill>
                  <a:schemeClr val="tx2"/>
                </a:solidFill>
              </a:rPr>
              <a:t>Центральной Азии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267200" y="2514600"/>
            <a:ext cx="4724400" cy="6096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Экономика </a:t>
            </a:r>
            <a:r>
              <a:rPr lang="ru-RU" b="1" dirty="0" smtClean="0">
                <a:solidFill>
                  <a:schemeClr val="tx2"/>
                </a:solidFill>
              </a:rPr>
              <a:t>электро-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энергетического </a:t>
            </a:r>
            <a:r>
              <a:rPr lang="ru-RU" b="1" dirty="0">
                <a:solidFill>
                  <a:schemeClr val="tx2"/>
                </a:solidFill>
              </a:rPr>
              <a:t>сектора</a:t>
            </a: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267200" y="3200400"/>
            <a:ext cx="4746170" cy="609600"/>
          </a:xfrm>
          <a:prstGeom prst="leftArrowCallout">
            <a:avLst>
              <a:gd name="adj1" fmla="val 0"/>
              <a:gd name="adj2" fmla="val 34660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Развитие </a:t>
            </a:r>
            <a:r>
              <a:rPr lang="ru-RU" b="1" dirty="0" smtClean="0">
                <a:solidFill>
                  <a:schemeClr val="tx2"/>
                </a:solidFill>
              </a:rPr>
              <a:t>нано технологий 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</a:t>
            </a:r>
            <a:r>
              <a:rPr lang="ru-RU" b="1" dirty="0" smtClean="0">
                <a:solidFill>
                  <a:schemeClr val="tx2"/>
                </a:solidFill>
              </a:rPr>
              <a:t>информационных технологий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4267200" y="3886200"/>
            <a:ext cx="4724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Развитие современных технологий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в образовании и науке</a:t>
            </a: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4343400" y="4495800"/>
            <a:ext cx="4648200" cy="3048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</a:t>
            </a:r>
            <a:r>
              <a:rPr lang="ru-RU" b="1" dirty="0" smtClean="0">
                <a:solidFill>
                  <a:schemeClr val="tx2"/>
                </a:solidFill>
              </a:rPr>
              <a:t>Безопасная </a:t>
            </a:r>
            <a:r>
              <a:rPr lang="ru-RU" b="1" dirty="0">
                <a:solidFill>
                  <a:schemeClr val="tx2"/>
                </a:solidFill>
              </a:rPr>
              <a:t>среда обитания</a:t>
            </a: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4343400" y="4876800"/>
            <a:ext cx="46482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Вопросы медицины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горных условиях</a:t>
            </a: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3886200" y="5481376"/>
            <a:ext cx="5105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Изменение регионального климата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проблемы водопользования</a:t>
            </a: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3869871" y="6096000"/>
            <a:ext cx="5105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Проблемы межкультурного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межрелигиозного диалога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1"/>
            <a:ext cx="774661" cy="72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1371601"/>
            <a:ext cx="7150704" cy="99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средств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направлениям деятельности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 2015 год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2527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«Дорожная  карта»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Программы развития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Кыргызско-Российского Славянского университета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имени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первого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Президента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Российской Федерации Б.Н.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Ельцина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11180"/>
              </p:ext>
            </p:extLst>
          </p:nvPr>
        </p:nvGraphicFramePr>
        <p:xfrm>
          <a:off x="152400" y="2057400"/>
          <a:ext cx="8839200" cy="4349901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789176"/>
                <a:gridCol w="3984807"/>
                <a:gridCol w="907451"/>
                <a:gridCol w="1024166"/>
                <a:gridCol w="1219200"/>
                <a:gridCol w="914400"/>
              </a:tblGrid>
              <a:tr h="68580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№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Мероприятия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Финансирование (</a:t>
                      </a:r>
                      <a:r>
                        <a:rPr lang="ru-RU" sz="2000" kern="1200" dirty="0" smtClean="0">
                          <a:effectLst/>
                        </a:rPr>
                        <a:t>млн.  </a:t>
                      </a:r>
                      <a:r>
                        <a:rPr lang="ru-RU" sz="2000" kern="1200" dirty="0">
                          <a:effectLst/>
                        </a:rPr>
                        <a:t>руб</a:t>
                      </a:r>
                      <a:r>
                        <a:rPr lang="ru-RU" sz="2000" kern="1200" dirty="0" smtClean="0">
                          <a:effectLst/>
                        </a:rPr>
                        <a:t>.) </a:t>
                      </a:r>
                      <a:r>
                        <a:rPr lang="ru-RU" sz="2000" kern="1200" dirty="0">
                          <a:effectLst/>
                        </a:rPr>
                        <a:t/>
                      </a:r>
                      <a:br>
                        <a:rPr lang="ru-RU" sz="2000" kern="1200" dirty="0">
                          <a:effectLst/>
                        </a:rPr>
                      </a:b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План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Фактически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Софинан-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сирование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Общая сумма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образовательной деятельности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</a:t>
                      </a:r>
                      <a:r>
                        <a:rPr lang="ru-RU" sz="1600" kern="1200" dirty="0" smtClean="0">
                          <a:effectLst/>
                        </a:rPr>
                        <a:t>НИОКР и ТР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7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Подготовка кадров и поддержка программ мобильности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76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Совершенствование системы управления, инфраструктуры и финансовой деятельности университета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22,0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Проведение значимых общественных мероприятий и определенных акций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7,0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1877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        ИТОГО</a:t>
                      </a:r>
                      <a:r>
                        <a:rPr lang="ru-RU" sz="1600" b="0" kern="1200" dirty="0" smtClean="0">
                          <a:effectLst/>
                        </a:rPr>
                        <a:t>:  (на момент представления отчета)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effectLst/>
                        </a:rPr>
                        <a:t>80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476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/>
              <a:t>План, финансирование и </a:t>
            </a:r>
            <a:r>
              <a:rPr lang="ru-RU" sz="3200" b="1" dirty="0" smtClean="0"/>
              <a:t>задачи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Программы развития КРСУ </a:t>
            </a:r>
            <a:r>
              <a:rPr lang="ru-RU" sz="3200" b="1" dirty="0" smtClean="0"/>
              <a:t>на 2015 год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Направление 1.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Развитие образовательной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деятельности. ( План 6,0 млн. руб.)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46710"/>
              </p:ext>
            </p:extLst>
          </p:nvPr>
        </p:nvGraphicFramePr>
        <p:xfrm>
          <a:off x="152400" y="2286000"/>
          <a:ext cx="8839200" cy="4512491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1284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Совершенствование образовательной деятельности по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образовательным программам: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1.1.1. Проведение независимой общественной аккредитации 4 образовательных программ.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1.1.2. Разработка 2 сетевых образовательных программ совместно с ведущими университетами.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системы дополнительного профессионального образования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1.2.1. Формирование контента и механизма реализации 5 программ ДПО с учетом социального и экономического развития РФ и КР.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1.2.2. Реализация принципа непрерывного образования и системы включенного обучения для подготовки по рабочим  специальностям на ЕТФ и ФАДиС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1.3.1. Разработка и внедрение программ начального и среднего технического образования (на базе Технологического колледжа)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1.3.3. Разработка внедрение системы курсов для получения рабочих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Совершенствование воспитательной деятельности студентов и поддержка творческих студий.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роект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1.4.1. Поддержка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студий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эстетического воспитания студентов и молодежного театра-студии.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1.4.2. Поддержка студенческого центра Тележурналистики.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1.5.1. Создание Центра по психологической разгрузки сотрудников и студентов.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9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067800" cy="103327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Направление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2.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Развитие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НИОКР (План 40,0 млн. руб.)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77469"/>
              </p:ext>
            </p:extLst>
          </p:nvPr>
        </p:nvGraphicFramePr>
        <p:xfrm>
          <a:off x="76200" y="1219199"/>
          <a:ext cx="8915400" cy="5879633"/>
        </p:xfrm>
        <a:graphic>
          <a:graphicData uri="http://schemas.openxmlformats.org/drawingml/2006/table">
            <a:tbl>
              <a:tblPr firstRow="1" firstCol="1" bandRow="1"/>
              <a:tblGrid>
                <a:gridCol w="8915400"/>
              </a:tblGrid>
              <a:tr h="1481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лабораторий, центров и Конструкторского бюро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2.1.1. Оснащение лаборатории "3D-технологий" и разработка учебных образовательных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2.1.2. На базе кафедры «Физические процессы горного производства» открытие и оснащение лаборатории нефтегазового хозяйства и создание учебного научного и экспертного центра «Физика взрыва».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2.2.1. Создание лаборатории экономического исследования рационального использования энергетических ресурсов.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2.2.2. Создание лаборатории биотехнологии.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2.2.3. Создание Центра геополитических исследований при Институте стратегического анализа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прогноза КРСУ.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научных исследований.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2.3.1. Проведение совместных с ПТУ научных исследований в области современных технологий и материалов, биотехнологий, экологии, энергетики, водопользования, сейсмоустойчивого и энергоэффективного строительства.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2.3.2. Создание совместной с ПТУ обсерватории по мониторингу особо опасных природных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явлений и проведение измерений аэрозоля в атмосфере.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2.4.1. Создание Центра трансфера технологий.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2.4.2.  Поддержка и  развитие КБ.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2.4.3. Поддержка Центра по поддержке технологий и инноваций.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2.4.4.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лабораторий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архитектурного,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юридического и других факультетов.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2.5. Модернизация медицинской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клиники, центров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лабораторий.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3.</a:t>
            </a:r>
            <a:r>
              <a:rPr lang="ru-RU" sz="2800" dirty="0">
                <a:latin typeface="Times New Roman"/>
                <a:ea typeface="Times New Roman"/>
              </a:rPr>
              <a:t> Подготовка кадров и поддержка программ </a:t>
            </a:r>
            <a:r>
              <a:rPr lang="ru-RU" sz="2800" dirty="0" smtClean="0">
                <a:latin typeface="Times New Roman"/>
                <a:ea typeface="Times New Roman"/>
              </a:rPr>
              <a:t>мобильности (5,0 млн.руб)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43319"/>
              </p:ext>
            </p:extLst>
          </p:nvPr>
        </p:nvGraphicFramePr>
        <p:xfrm>
          <a:off x="152401" y="1668483"/>
          <a:ext cx="8839200" cy="5538652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1480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приглашенный профессор.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3.1. Приглашение ведущих зарубежных специалистов по Программе «Приглашенный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профессор».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Стажировки и повышение квалификации в ведущих ВУЗах России.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 Стажировки  преподавателей в вузах России.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3.3. Поддержка академической мобильности студентов и молодых НПР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3.4. Повышение квалификации преподавателей и НТР.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3.5. Внедрение рейтинговой оценки результатов деятельности ППС и переход к эффективным контрактам.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Направление 4.</a:t>
            </a:r>
            <a:r>
              <a:rPr lang="ru-RU" sz="3200" dirty="0">
                <a:latin typeface="Times New Roman"/>
                <a:ea typeface="Times New Roman"/>
              </a:rPr>
              <a:t> Совершенствование системы управления </a:t>
            </a:r>
            <a:r>
              <a:rPr lang="ru-RU" sz="3200" dirty="0" smtClean="0">
                <a:latin typeface="Times New Roman"/>
                <a:ea typeface="Times New Roman"/>
              </a:rPr>
              <a:t>университетом (План 22,0 млн.руб.)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84113"/>
              </p:ext>
            </p:extLst>
          </p:nvPr>
        </p:nvGraphicFramePr>
        <p:xfrm>
          <a:off x="0" y="1676398"/>
          <a:ext cx="9067799" cy="5181601"/>
        </p:xfrm>
        <a:graphic>
          <a:graphicData uri="http://schemas.openxmlformats.org/drawingml/2006/table">
            <a:tbl>
              <a:tblPr firstRow="1" firstCol="1" bandRow="1"/>
              <a:tblGrid>
                <a:gridCol w="9067799"/>
              </a:tblGrid>
              <a:tr h="907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информационной сети КРСУ.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4.1. Создание личных кабинетов преподавателей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4.2. Модернизация кабельной сети 50% (оборудование).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4.2.1. Оснащение корпусов университета для сотрудников и студентов бесплатным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Wi-Fi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4.3. Расширение канала интернета до 100 Мбит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спортивной и оздоровительной базы КРСУ.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4.3.1. Модернизация спортивной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оздоровительной базы 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КРСУ.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4.4. Поддержка проектного офиса управления программой развития КРСУ.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5.</a:t>
            </a:r>
            <a:r>
              <a:rPr lang="ru-RU" sz="2800" dirty="0">
                <a:latin typeface="Times New Roman"/>
                <a:ea typeface="Times New Roman"/>
              </a:rPr>
              <a:t> Проведение значимых общественных мероприятий и определенных </a:t>
            </a:r>
            <a:r>
              <a:rPr lang="ru-RU" sz="2800" dirty="0" smtClean="0">
                <a:latin typeface="Times New Roman"/>
                <a:ea typeface="Times New Roman"/>
              </a:rPr>
              <a:t>акций (8,0 млн.руб.)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22106"/>
              </p:ext>
            </p:extLst>
          </p:nvPr>
        </p:nvGraphicFramePr>
        <p:xfrm>
          <a:off x="152400" y="1828800"/>
          <a:ext cx="8915399" cy="5066850"/>
        </p:xfrm>
        <a:graphic>
          <a:graphicData uri="http://schemas.openxmlformats.org/drawingml/2006/table">
            <a:tbl>
              <a:tblPr firstRow="1" firstCol="1" bandRow="1"/>
              <a:tblGrid>
                <a:gridCol w="8915399"/>
              </a:tblGrid>
              <a:tr h="887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Международных конференций и других мероприятий.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5.1.1. Проведение международного симпозиума с участием  университетов Центральной Азии «Евразийский союз и интеграция высшего образования».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5.1.2. Проведение международной конференции, посвященной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70-летию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Победы в Великой Отечественной войне.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5.1.3. Международный студенческий форум «Молодежь Евразии 2015».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5.1.4. Фестиваль русской словесности и культуры в Кыргызстане «Страна высоких вдохновений», посвященной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70-летию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Победы в Великой Отечественной войне.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Поддержка деятельности центра русского языка.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5.2. Издание журнала «Русское слово в Кыргызстане», и "Русский учебник в Кыргызстане".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5.3. Поддержка деятельности центра русского языка. Повышение квалификации учителей русского языка.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5.4. Открытие центра тестирования трудовых мигрантов на знание русского языка, модернизация конференц-зала.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5.5. Проведение студенческой летней/зимней школы по иностранным языкам.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90239"/>
              </p:ext>
            </p:extLst>
          </p:nvPr>
        </p:nvGraphicFramePr>
        <p:xfrm>
          <a:off x="228600" y="533400"/>
          <a:ext cx="8762999" cy="6585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4965"/>
                <a:gridCol w="1894017"/>
                <a:gridCol w="1894017"/>
              </a:tblGrid>
              <a:tr h="10820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Мероприятия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показатели результативности  </a:t>
                      </a:r>
                      <a:r>
                        <a:rPr lang="ru-RU" sz="1800" dirty="0" smtClean="0">
                          <a:effectLst/>
                        </a:rPr>
                        <a:t>2015 </a:t>
                      </a:r>
                      <a:r>
                        <a:rPr lang="ru-RU" sz="1800" dirty="0">
                          <a:effectLst/>
                        </a:rPr>
                        <a:t>года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КРСУ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Программа </a:t>
                      </a:r>
                      <a:r>
                        <a:rPr lang="ru-RU" sz="1800" dirty="0" smtClean="0">
                          <a:effectLst/>
                        </a:rPr>
                        <a:t>развития (план)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42672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1. Развитие образовательной деятельности: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Число совместных образовательных программ (с зарубежными партнерами), ед.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Число иностранных студентов вуза, чел.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5334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2. Развитие НИОКР и ТР: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Общий объем научно-исследовательских и опытно-конструкторских работ, млн.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752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Проведенные научные </a:t>
                      </a:r>
                      <a:r>
                        <a:rPr lang="ru-RU" sz="1800" dirty="0">
                          <a:effectLst/>
                        </a:rPr>
                        <a:t>международные конференции, семинары, симпозиумы, ед.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статей в базах данных, ед.: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РИНЦ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Scopus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Web of Science, </a:t>
                      </a:r>
                      <a:r>
                        <a:rPr lang="ru-RU" sz="1800" dirty="0">
                          <a:effectLst/>
                        </a:rPr>
                        <a:t>ед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1350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230699" y="685801"/>
            <a:ext cx="988501" cy="917126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2">
      <a:majorFont>
        <a:latin typeface="Constantia"/>
        <a:ea typeface=""/>
        <a:cs typeface=""/>
      </a:majorFont>
      <a:minorFont>
        <a:latin typeface="Cambria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</TotalTime>
  <Words>995</Words>
  <Application>Microsoft Office PowerPoint</Application>
  <PresentationFormat>Экран (4:3)</PresentationFormat>
  <Paragraphs>155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СТРАТЕГИЧЕСКИЕ И ТАКТИЧЕСКИЕ ЦЕЛИ КРСУ </vt:lpstr>
      <vt:lpstr>«Дорожная  карта»  Программы развития Кыргызско-Российского Славянского университета  имени первого Президента Российской Федерации Б.Н. Ельцина</vt:lpstr>
      <vt:lpstr>План, финансирование и задачи  Программы развития КРСУ на 2015 год Направление 1. Развитие образовательной деятельности. ( План 6,0 млн. руб.)</vt:lpstr>
      <vt:lpstr>Направление 2. Развитие НИОКР (План 40,0 млн. руб.)</vt:lpstr>
      <vt:lpstr>Направление 3. Подготовка кадров и поддержка программ мобильности (5,0 млн.руб)</vt:lpstr>
      <vt:lpstr>Направление 4. Совершенствование системы управления университетом (План 22,0 млн.руб.)</vt:lpstr>
      <vt:lpstr>Направление 5. Проведение значимых общественных мероприятий и определенных акций (8,0 млн.руб.)</vt:lpstr>
      <vt:lpstr>Презентация PowerPoint</vt:lpstr>
      <vt:lpstr>Презентация PowerPoint</vt:lpstr>
      <vt:lpstr>СП</vt:lpstr>
    </vt:vector>
  </TitlesOfParts>
  <Company>КРСУ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Василий</cp:lastModifiedBy>
  <cp:revision>492</cp:revision>
  <cp:lastPrinted>2015-03-04T08:13:27Z</cp:lastPrinted>
  <dcterms:created xsi:type="dcterms:W3CDTF">2011-09-14T03:53:14Z</dcterms:created>
  <dcterms:modified xsi:type="dcterms:W3CDTF">2015-03-20T09:57:28Z</dcterms:modified>
</cp:coreProperties>
</file>