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0"/>
  </p:handoutMasterIdLst>
  <p:sldIdLst>
    <p:sldId id="256" r:id="rId2"/>
    <p:sldId id="258" r:id="rId3"/>
    <p:sldId id="259" r:id="rId4"/>
    <p:sldId id="260" r:id="rId5"/>
    <p:sldId id="284" r:id="rId6"/>
    <p:sldId id="285" r:id="rId7"/>
    <p:sldId id="261" r:id="rId8"/>
    <p:sldId id="286" r:id="rId9"/>
    <p:sldId id="262" r:id="rId10"/>
    <p:sldId id="287" r:id="rId11"/>
    <p:sldId id="263" r:id="rId12"/>
    <p:sldId id="288" r:id="rId13"/>
    <p:sldId id="264" r:id="rId14"/>
    <p:sldId id="289" r:id="rId15"/>
    <p:sldId id="290" r:id="rId16"/>
    <p:sldId id="266" r:id="rId17"/>
    <p:sldId id="267" r:id="rId18"/>
    <p:sldId id="268" r:id="rId19"/>
    <p:sldId id="269" r:id="rId20"/>
    <p:sldId id="270" r:id="rId21"/>
    <p:sldId id="291" r:id="rId22"/>
    <p:sldId id="271" r:id="rId23"/>
    <p:sldId id="273" r:id="rId24"/>
    <p:sldId id="274" r:id="rId25"/>
    <p:sldId id="275" r:id="rId26"/>
    <p:sldId id="277" r:id="rId27"/>
    <p:sldId id="278" r:id="rId28"/>
    <p:sldId id="279" r:id="rId29"/>
    <p:sldId id="280" r:id="rId30"/>
    <p:sldId id="292" r:id="rId31"/>
    <p:sldId id="294" r:id="rId32"/>
    <p:sldId id="293" r:id="rId33"/>
    <p:sldId id="281" r:id="rId34"/>
    <p:sldId id="295" r:id="rId35"/>
    <p:sldId id="296" r:id="rId36"/>
    <p:sldId id="297" r:id="rId37"/>
    <p:sldId id="298" r:id="rId38"/>
    <p:sldId id="28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56" y="-552"/>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99F788-CF0F-4191-9D08-83B4079C995A}" type="datetimeFigureOut">
              <a:rPr lang="ru-RU" smtClean="0"/>
              <a:t>23.02.2022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91F912-4595-41B5-B262-3CDF86DC9B27}" type="slidenum">
              <a:rPr lang="ru-RU" smtClean="0"/>
              <a:t>‹#›</a:t>
            </a:fld>
            <a:endParaRPr lang="ru-RU"/>
          </a:p>
        </p:txBody>
      </p:sp>
    </p:spTree>
    <p:extLst>
      <p:ext uri="{BB962C8B-B14F-4D97-AF65-F5344CB8AC3E}">
        <p14:creationId xmlns:p14="http://schemas.microsoft.com/office/powerpoint/2010/main" val="32700289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2/23/2022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2/23/2022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2/23/2022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2/23/2022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2/23/2022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cancer.org/treatment/understanding-your-diagnosis/tests/mri-for-cancer.html" TargetMode="External"/><Relationship Id="rId2" Type="http://schemas.openxmlformats.org/officeDocument/2006/relationships/hyperlink" Target="https://www.cancer.org/treatment/understanding-your-diagnosis/tests/ct-scan-for-cancer.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 xmlns:a16="http://schemas.microsoft.com/office/drawing/2014/main" id="{ED93FDCB-0E9D-244A-8149-5F3AE4FF26AA}"/>
              </a:ext>
            </a:extLst>
          </p:cNvPr>
          <p:cNvPicPr>
            <a:picLocks noGrp="1" noChangeAspect="1"/>
          </p:cNvPicPr>
          <p:nvPr>
            <p:ph sz="half" idx="2"/>
          </p:nvPr>
        </p:nvPicPr>
        <p:blipFill>
          <a:blip r:embed="rId2"/>
          <a:stretch>
            <a:fillRect/>
          </a:stretch>
        </p:blipFill>
        <p:spPr>
          <a:xfrm>
            <a:off x="3047999" y="304800"/>
            <a:ext cx="7157193" cy="4358454"/>
          </a:xfrm>
        </p:spPr>
      </p:pic>
      <p:sp>
        <p:nvSpPr>
          <p:cNvPr id="6" name="Content Placeholder 5">
            <a:extLst>
              <a:ext uri="{FF2B5EF4-FFF2-40B4-BE49-F238E27FC236}">
                <a16:creationId xmlns="" xmlns:a16="http://schemas.microsoft.com/office/drawing/2014/main" id="{007BE4D6-EFE5-3945-8F95-9390B34E22AB}"/>
              </a:ext>
            </a:extLst>
          </p:cNvPr>
          <p:cNvSpPr>
            <a:spLocks noGrp="1"/>
          </p:cNvSpPr>
          <p:nvPr>
            <p:ph sz="quarter" idx="4"/>
          </p:nvPr>
        </p:nvSpPr>
        <p:spPr>
          <a:xfrm>
            <a:off x="4191000" y="4953000"/>
            <a:ext cx="4443984" cy="1143000"/>
          </a:xfrm>
        </p:spPr>
        <p:txBody>
          <a:bodyPr/>
          <a:lstStyle/>
          <a:p>
            <a:r>
              <a:rPr lang="en-IN" b="1" dirty="0" err="1" smtClean="0"/>
              <a:t>Makimbetov</a:t>
            </a:r>
            <a:r>
              <a:rPr lang="en-IN" b="1" dirty="0" smtClean="0"/>
              <a:t> </a:t>
            </a:r>
            <a:r>
              <a:rPr lang="en-US" b="1" dirty="0" smtClean="0"/>
              <a:t>Emil</a:t>
            </a:r>
          </a:p>
          <a:p>
            <a:r>
              <a:rPr lang="en-US" b="1" dirty="0" smtClean="0"/>
              <a:t>MD, professor</a:t>
            </a:r>
            <a:endParaRPr lang="en-US" b="1" dirty="0"/>
          </a:p>
        </p:txBody>
      </p:sp>
    </p:spTree>
    <p:extLst>
      <p:ext uri="{BB962C8B-B14F-4D97-AF65-F5344CB8AC3E}">
        <p14:creationId xmlns:p14="http://schemas.microsoft.com/office/powerpoint/2010/main" val="3034511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utomatic breast ultrasound: state of the art and future perspectives -  ecan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828" y="59478"/>
            <a:ext cx="8050372" cy="51983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331878" y="5486400"/>
            <a:ext cx="7391767" cy="1046440"/>
          </a:xfrm>
          <a:prstGeom prst="rect">
            <a:avLst/>
          </a:prstGeom>
          <a:solidFill>
            <a:srgbClr val="1415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bg1"/>
                </a:solidFill>
                <a:effectLst/>
                <a:latin typeface="Roboto"/>
                <a:cs typeface="Arial" pitchFamily="34" charset="0"/>
              </a:rPr>
              <a:t/>
            </a:r>
            <a:br>
              <a:rPr kumimoji="0" lang="ru-RU" sz="1800" b="0" i="0" u="none" strike="noStrike" cap="none" normalizeH="0" baseline="0" dirty="0" smtClean="0">
                <a:ln>
                  <a:noFill/>
                </a:ln>
                <a:solidFill>
                  <a:schemeClr val="bg1"/>
                </a:solidFill>
                <a:effectLst/>
                <a:latin typeface="Roboto"/>
                <a:cs typeface="Arial" pitchFamily="34" charset="0"/>
              </a:rPr>
            </a:br>
            <a:r>
              <a:rPr kumimoji="0" lang="ru-RU" sz="1800" b="0" i="0" u="none" strike="noStrike" cap="none" normalizeH="0" baseline="0" dirty="0" smtClean="0">
                <a:ln>
                  <a:noFill/>
                </a:ln>
                <a:solidFill>
                  <a:schemeClr val="bg1"/>
                </a:solidFill>
                <a:effectLst/>
                <a:latin typeface="Roboto"/>
                <a:cs typeface="Arial" pitchFamily="34" charset="0"/>
              </a:rPr>
              <a:t>  </a:t>
            </a:r>
            <a:endParaRPr kumimoji="0" lang="ru-RU" sz="1900" b="0" i="0" u="none" strike="noStrike" cap="none" normalizeH="0" baseline="0" dirty="0" smtClean="0">
              <a:ln>
                <a:noFill/>
              </a:ln>
              <a:solidFill>
                <a:schemeClr val="bg1"/>
              </a:solidFill>
              <a:effectLst/>
              <a:latin typeface="Roboto"/>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bg1"/>
                </a:solidFill>
                <a:effectLst/>
                <a:latin typeface="Google Sans"/>
                <a:cs typeface="Arial" pitchFamily="34" charset="0"/>
              </a:rPr>
              <a:t>Automatic</a:t>
            </a:r>
            <a:r>
              <a:rPr kumimoji="0" lang="ru-RU" sz="1800" b="0" i="0" u="none" strike="noStrike" cap="none" normalizeH="0" baseline="0" dirty="0" smtClean="0">
                <a:ln>
                  <a:noFill/>
                </a:ln>
                <a:solidFill>
                  <a:schemeClr val="bg1"/>
                </a:solidFill>
                <a:effectLst/>
                <a:latin typeface="Google Sans"/>
                <a:cs typeface="Arial" pitchFamily="34" charset="0"/>
              </a:rPr>
              <a:t> </a:t>
            </a:r>
            <a:r>
              <a:rPr kumimoji="0" lang="ru-RU" sz="1800" b="0" i="0" u="none" strike="noStrike" cap="none" normalizeH="0" baseline="0" dirty="0" err="1" smtClean="0">
                <a:ln>
                  <a:noFill/>
                </a:ln>
                <a:solidFill>
                  <a:schemeClr val="bg1"/>
                </a:solidFill>
                <a:effectLst/>
                <a:latin typeface="Google Sans"/>
                <a:cs typeface="Arial" pitchFamily="34" charset="0"/>
              </a:rPr>
              <a:t>breast</a:t>
            </a:r>
            <a:r>
              <a:rPr kumimoji="0" lang="ru-RU" sz="1800" b="0" i="0" u="none" strike="noStrike" cap="none" normalizeH="0" baseline="0" dirty="0" smtClean="0">
                <a:ln>
                  <a:noFill/>
                </a:ln>
                <a:solidFill>
                  <a:schemeClr val="bg1"/>
                </a:solidFill>
                <a:effectLst/>
                <a:latin typeface="Google Sans"/>
                <a:cs typeface="Arial" pitchFamily="34" charset="0"/>
              </a:rPr>
              <a:t> </a:t>
            </a:r>
            <a:r>
              <a:rPr kumimoji="0" lang="ru-RU" sz="1800" b="0" i="0" u="none" strike="noStrike" cap="none" normalizeH="0" baseline="0" dirty="0" err="1" smtClean="0">
                <a:ln>
                  <a:noFill/>
                </a:ln>
                <a:solidFill>
                  <a:schemeClr val="bg1"/>
                </a:solidFill>
                <a:effectLst/>
                <a:latin typeface="Google Sans"/>
                <a:cs typeface="Arial" pitchFamily="34" charset="0"/>
              </a:rPr>
              <a:t>ultrasound</a:t>
            </a:r>
            <a:r>
              <a:rPr kumimoji="0" lang="ru-RU" sz="1800" b="0" i="0" u="none" strike="noStrike" cap="none" normalizeH="0" baseline="0" dirty="0" smtClean="0">
                <a:ln>
                  <a:noFill/>
                </a:ln>
                <a:solidFill>
                  <a:schemeClr val="bg1"/>
                </a:solidFill>
                <a:effectLst/>
                <a:latin typeface="Google Sans"/>
                <a:cs typeface="Arial" pitchFamily="34" charset="0"/>
              </a:rPr>
              <a:t>: </a:t>
            </a:r>
            <a:r>
              <a:rPr kumimoji="0" lang="ru-RU" sz="1800" b="0" i="0" u="none" strike="noStrike" cap="none" normalizeH="0" baseline="0" dirty="0" err="1" smtClean="0">
                <a:ln>
                  <a:noFill/>
                </a:ln>
                <a:solidFill>
                  <a:schemeClr val="bg1"/>
                </a:solidFill>
                <a:effectLst/>
                <a:latin typeface="Google Sans"/>
                <a:cs typeface="Arial" pitchFamily="34" charset="0"/>
              </a:rPr>
              <a:t>state</a:t>
            </a:r>
            <a:r>
              <a:rPr kumimoji="0" lang="ru-RU" sz="1800" b="0" i="0" u="none" strike="noStrike" cap="none" normalizeH="0" baseline="0" dirty="0" smtClean="0">
                <a:ln>
                  <a:noFill/>
                </a:ln>
                <a:solidFill>
                  <a:schemeClr val="bg1"/>
                </a:solidFill>
                <a:effectLst/>
                <a:latin typeface="Google Sans"/>
                <a:cs typeface="Arial" pitchFamily="34" charset="0"/>
              </a:rPr>
              <a:t> </a:t>
            </a:r>
            <a:r>
              <a:rPr kumimoji="0" lang="ru-RU" sz="1800" b="0" i="0" u="none" strike="noStrike" cap="none" normalizeH="0" baseline="0" dirty="0" err="1" smtClean="0">
                <a:ln>
                  <a:noFill/>
                </a:ln>
                <a:solidFill>
                  <a:schemeClr val="bg1"/>
                </a:solidFill>
                <a:effectLst/>
                <a:latin typeface="Google Sans"/>
                <a:cs typeface="Arial" pitchFamily="34" charset="0"/>
              </a:rPr>
              <a:t>of</a:t>
            </a:r>
            <a:r>
              <a:rPr kumimoji="0" lang="ru-RU" sz="1800" b="0" i="0" u="none" strike="noStrike" cap="none" normalizeH="0" baseline="0" dirty="0" smtClean="0">
                <a:ln>
                  <a:noFill/>
                </a:ln>
                <a:solidFill>
                  <a:schemeClr val="bg1"/>
                </a:solidFill>
                <a:effectLst/>
                <a:latin typeface="Google Sans"/>
                <a:cs typeface="Arial" pitchFamily="34" charset="0"/>
              </a:rPr>
              <a:t> </a:t>
            </a:r>
            <a:r>
              <a:rPr kumimoji="0" lang="ru-RU" sz="1800" b="0" i="0" u="none" strike="noStrike" cap="none" normalizeH="0" baseline="0" dirty="0" err="1" smtClean="0">
                <a:ln>
                  <a:noFill/>
                </a:ln>
                <a:solidFill>
                  <a:schemeClr val="bg1"/>
                </a:solidFill>
                <a:effectLst/>
                <a:latin typeface="Google Sans"/>
                <a:cs typeface="Arial" pitchFamily="34" charset="0"/>
              </a:rPr>
              <a:t>the</a:t>
            </a:r>
            <a:r>
              <a:rPr kumimoji="0" lang="ru-RU" sz="1800" b="0" i="0" u="none" strike="noStrike" cap="none" normalizeH="0" baseline="0" dirty="0" smtClean="0">
                <a:ln>
                  <a:noFill/>
                </a:ln>
                <a:solidFill>
                  <a:schemeClr val="bg1"/>
                </a:solidFill>
                <a:effectLst/>
                <a:latin typeface="Google Sans"/>
                <a:cs typeface="Arial" pitchFamily="34" charset="0"/>
              </a:rPr>
              <a:t> </a:t>
            </a:r>
            <a:r>
              <a:rPr kumimoji="0" lang="ru-RU" sz="1800" b="0" i="0" u="none" strike="noStrike" cap="none" normalizeH="0" baseline="0" dirty="0" err="1" smtClean="0">
                <a:ln>
                  <a:noFill/>
                </a:ln>
                <a:solidFill>
                  <a:schemeClr val="bg1"/>
                </a:solidFill>
                <a:effectLst/>
                <a:latin typeface="Google Sans"/>
                <a:cs typeface="Arial" pitchFamily="34" charset="0"/>
              </a:rPr>
              <a:t>art</a:t>
            </a:r>
            <a:r>
              <a:rPr kumimoji="0" lang="ru-RU" sz="1800" b="0" i="0" u="none" strike="noStrike" cap="none" normalizeH="0" baseline="0" dirty="0" smtClean="0">
                <a:ln>
                  <a:noFill/>
                </a:ln>
                <a:solidFill>
                  <a:schemeClr val="bg1"/>
                </a:solidFill>
                <a:effectLst/>
                <a:latin typeface="Google Sans"/>
                <a:cs typeface="Arial" pitchFamily="34" charset="0"/>
              </a:rPr>
              <a:t> </a:t>
            </a:r>
            <a:r>
              <a:rPr kumimoji="0" lang="ru-RU" sz="1800" b="0" i="0" u="none" strike="noStrike" cap="none" normalizeH="0" baseline="0" dirty="0" err="1" smtClean="0">
                <a:ln>
                  <a:noFill/>
                </a:ln>
                <a:solidFill>
                  <a:schemeClr val="bg1"/>
                </a:solidFill>
                <a:effectLst/>
                <a:latin typeface="Google Sans"/>
                <a:cs typeface="Arial" pitchFamily="34" charset="0"/>
              </a:rPr>
              <a:t>and</a:t>
            </a:r>
            <a:r>
              <a:rPr kumimoji="0" lang="ru-RU" sz="1800" b="0" i="0" u="none" strike="noStrike" cap="none" normalizeH="0" baseline="0" dirty="0" smtClean="0">
                <a:ln>
                  <a:noFill/>
                </a:ln>
                <a:solidFill>
                  <a:schemeClr val="bg1"/>
                </a:solidFill>
                <a:effectLst/>
                <a:latin typeface="Google Sans"/>
                <a:cs typeface="Arial" pitchFamily="34" charset="0"/>
              </a:rPr>
              <a:t> </a:t>
            </a:r>
            <a:r>
              <a:rPr kumimoji="0" lang="ru-RU" sz="1800" b="0" i="0" u="none" strike="noStrike" cap="none" normalizeH="0" baseline="0" dirty="0" err="1" smtClean="0">
                <a:ln>
                  <a:noFill/>
                </a:ln>
                <a:solidFill>
                  <a:schemeClr val="bg1"/>
                </a:solidFill>
                <a:effectLst/>
                <a:latin typeface="Google Sans"/>
                <a:cs typeface="Arial" pitchFamily="34" charset="0"/>
              </a:rPr>
              <a:t>future</a:t>
            </a:r>
            <a:r>
              <a:rPr kumimoji="0" lang="ru-RU" sz="1800" b="0" i="0" u="none" strike="noStrike" cap="none" normalizeH="0" baseline="0" dirty="0" smtClean="0">
                <a:ln>
                  <a:noFill/>
                </a:ln>
                <a:solidFill>
                  <a:schemeClr val="bg1"/>
                </a:solidFill>
                <a:effectLst/>
                <a:latin typeface="Google Sans"/>
                <a:cs typeface="Arial" pitchFamily="34" charset="0"/>
              </a:rPr>
              <a:t> </a:t>
            </a:r>
            <a:r>
              <a:rPr kumimoji="0" lang="ru-RU" sz="1800" b="0" i="0" u="none" strike="noStrike" cap="none" normalizeH="0" baseline="0" dirty="0" err="1" smtClean="0">
                <a:ln>
                  <a:noFill/>
                </a:ln>
                <a:solidFill>
                  <a:schemeClr val="bg1"/>
                </a:solidFill>
                <a:effectLst/>
                <a:latin typeface="Google Sans"/>
                <a:cs typeface="Arial" pitchFamily="34" charset="0"/>
              </a:rPr>
              <a:t>perspectives</a:t>
            </a:r>
            <a:r>
              <a:rPr kumimoji="0" lang="ru-RU" sz="1800" b="0" i="0" u="none" strike="noStrike" cap="none" normalizeH="0" baseline="0" dirty="0" smtClean="0">
                <a:ln>
                  <a:noFill/>
                </a:ln>
                <a:solidFill>
                  <a:schemeClr val="bg1"/>
                </a:solidFill>
                <a:effectLst/>
                <a:latin typeface="Google Sans"/>
                <a:cs typeface="Arial" pitchFamily="34" charset="0"/>
              </a:rPr>
              <a:t> </a:t>
            </a:r>
            <a:endParaRPr kumimoji="0" lang="ru-RU" sz="1800" b="0" i="0" u="none" strike="noStrike" cap="none" normalizeH="0" baseline="0" dirty="0" smtClean="0">
              <a:ln>
                <a:noFill/>
              </a:ln>
              <a:solidFill>
                <a:schemeClr val="bg1"/>
              </a:solidFill>
              <a:effectLst/>
              <a:latin typeface="Roboto"/>
              <a:cs typeface="Arial" pitchFamily="34" charset="0"/>
            </a:endParaRPr>
          </a:p>
        </p:txBody>
      </p:sp>
      <p:pic>
        <p:nvPicPr>
          <p:cNvPr id="4100" name="Picture 4" descr="https://encrypted-tbn2.gstatic.com/faviconV2?url=https://ecancer.org&amp;client=VFE&amp;size=32&amp;type=FAVICON&amp;fallback_opts=TYPE,SIZE,URL&amp;nfr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8438"/>
            <a:ext cx="304800" cy="30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444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CE6E96DE-D47C-D542-91D0-B89D9682D720}"/>
              </a:ext>
            </a:extLst>
          </p:cNvPr>
          <p:cNvPicPr>
            <a:picLocks noChangeAspect="1"/>
          </p:cNvPicPr>
          <p:nvPr/>
        </p:nvPicPr>
        <p:blipFill>
          <a:blip r:embed="rId2"/>
          <a:stretch>
            <a:fillRect/>
          </a:stretch>
        </p:blipFill>
        <p:spPr>
          <a:xfrm>
            <a:off x="1295400" y="68580"/>
            <a:ext cx="9677399" cy="6774179"/>
          </a:xfrm>
          <a:prstGeom prst="rect">
            <a:avLst/>
          </a:prstGeom>
        </p:spPr>
      </p:pic>
      <p:sp>
        <p:nvSpPr>
          <p:cNvPr id="3" name="TextBox 2"/>
          <p:cNvSpPr txBox="1"/>
          <p:nvPr/>
        </p:nvSpPr>
        <p:spPr>
          <a:xfrm>
            <a:off x="4876800" y="272534"/>
            <a:ext cx="784189" cy="523220"/>
          </a:xfrm>
          <a:prstGeom prst="rect">
            <a:avLst/>
          </a:prstGeom>
          <a:noFill/>
        </p:spPr>
        <p:txBody>
          <a:bodyPr wrap="none" rtlCol="0">
            <a:spAutoFit/>
          </a:bodyPr>
          <a:lstStyle/>
          <a:p>
            <a:r>
              <a:rPr lang="en-US" sz="2800" b="1" dirty="0" smtClean="0"/>
              <a:t>MRI</a:t>
            </a:r>
            <a:endParaRPr lang="ru-RU" sz="2800" b="1" dirty="0"/>
          </a:p>
        </p:txBody>
      </p:sp>
    </p:spTree>
    <p:extLst>
      <p:ext uri="{BB962C8B-B14F-4D97-AF65-F5344CB8AC3E}">
        <p14:creationId xmlns:p14="http://schemas.microsoft.com/office/powerpoint/2010/main" val="3629943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RI for Rectal Cancer Primary Staging and Restaging After Neoadjuvant  Chemoradiation Therapy: How to Do It During Daily Clinical Practice -  European Journal of Rad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282"/>
            <a:ext cx="6934200" cy="67658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82200" y="1066800"/>
            <a:ext cx="1877437" cy="461665"/>
          </a:xfrm>
          <a:prstGeom prst="rect">
            <a:avLst/>
          </a:prstGeom>
          <a:noFill/>
        </p:spPr>
        <p:txBody>
          <a:bodyPr wrap="none" rtlCol="0">
            <a:spAutoFit/>
          </a:bodyPr>
          <a:lstStyle/>
          <a:p>
            <a:r>
              <a:rPr lang="en-US" sz="2400" b="1" dirty="0" smtClean="0"/>
              <a:t>Colon cancer</a:t>
            </a:r>
            <a:endParaRPr lang="ru-RU" sz="2400" b="1" dirty="0"/>
          </a:p>
        </p:txBody>
      </p:sp>
    </p:spTree>
    <p:extLst>
      <p:ext uri="{BB962C8B-B14F-4D97-AF65-F5344CB8AC3E}">
        <p14:creationId xmlns:p14="http://schemas.microsoft.com/office/powerpoint/2010/main" val="40918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B727E076-D921-8B42-97EF-B16F6CF64FC4}"/>
              </a:ext>
            </a:extLst>
          </p:cNvPr>
          <p:cNvPicPr>
            <a:picLocks noChangeAspect="1"/>
          </p:cNvPicPr>
          <p:nvPr/>
        </p:nvPicPr>
        <p:blipFill>
          <a:blip r:embed="rId2"/>
          <a:stretch>
            <a:fillRect/>
          </a:stretch>
        </p:blipFill>
        <p:spPr>
          <a:xfrm>
            <a:off x="1219200" y="46848"/>
            <a:ext cx="9525000" cy="6605764"/>
          </a:xfrm>
          <a:prstGeom prst="rect">
            <a:avLst/>
          </a:prstGeom>
        </p:spPr>
      </p:pic>
    </p:spTree>
    <p:extLst>
      <p:ext uri="{BB962C8B-B14F-4D97-AF65-F5344CB8AC3E}">
        <p14:creationId xmlns:p14="http://schemas.microsoft.com/office/powerpoint/2010/main" val="2140232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aboratory Diagnosis of Cancer 1.Histological methods 2.Cytopathology -  FNAC/Exfoliative 3.Immunohistochemistry/ EM 4.Molecular diagnosis 5.Tumor  Markers.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0"/>
            <a:ext cx="8737600" cy="655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47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ile histology and cytology remain critical for establishing the...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0"/>
            <a:ext cx="10031945"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596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61F34B55-8B7F-EF4F-8604-3255C9F9D491}"/>
              </a:ext>
            </a:extLst>
          </p:cNvPr>
          <p:cNvPicPr>
            <a:picLocks noChangeAspect="1"/>
          </p:cNvPicPr>
          <p:nvPr/>
        </p:nvPicPr>
        <p:blipFill>
          <a:blip r:embed="rId2"/>
          <a:stretch>
            <a:fillRect/>
          </a:stretch>
        </p:blipFill>
        <p:spPr>
          <a:xfrm>
            <a:off x="1621019" y="304800"/>
            <a:ext cx="8355724" cy="5833533"/>
          </a:xfrm>
          <a:prstGeom prst="rect">
            <a:avLst/>
          </a:prstGeom>
        </p:spPr>
      </p:pic>
    </p:spTree>
    <p:extLst>
      <p:ext uri="{BB962C8B-B14F-4D97-AF65-F5344CB8AC3E}">
        <p14:creationId xmlns:p14="http://schemas.microsoft.com/office/powerpoint/2010/main" val="265268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A4540D1C-E379-0B4E-8826-7AAD7A21BC44}"/>
              </a:ext>
            </a:extLst>
          </p:cNvPr>
          <p:cNvPicPr>
            <a:picLocks noChangeAspect="1"/>
          </p:cNvPicPr>
          <p:nvPr/>
        </p:nvPicPr>
        <p:blipFill>
          <a:blip r:embed="rId2"/>
          <a:stretch>
            <a:fillRect/>
          </a:stretch>
        </p:blipFill>
        <p:spPr>
          <a:xfrm>
            <a:off x="838200" y="32668"/>
            <a:ext cx="5076511" cy="3558258"/>
          </a:xfrm>
          <a:prstGeom prst="rect">
            <a:avLst/>
          </a:prstGeom>
        </p:spPr>
      </p:pic>
      <p:pic>
        <p:nvPicPr>
          <p:cNvPr id="8194" name="Picture 2" descr="Laboratory Diagnosis of Cancer 1.Histological methods 2.Cytopathology -  FNAC/Exfoliative 3.Immunohistochemistry/ EM 4.Molecular diagnosis 5.Tumor  Markers. - ppt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752600"/>
            <a:ext cx="6115050" cy="458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38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4B441D09-335C-164B-BFB5-7A20BA29E38B}"/>
              </a:ext>
            </a:extLst>
          </p:cNvPr>
          <p:cNvPicPr>
            <a:picLocks noChangeAspect="1"/>
          </p:cNvPicPr>
          <p:nvPr/>
        </p:nvPicPr>
        <p:blipFill>
          <a:blip r:embed="rId2"/>
          <a:stretch>
            <a:fillRect/>
          </a:stretch>
        </p:blipFill>
        <p:spPr>
          <a:xfrm>
            <a:off x="1473200" y="228600"/>
            <a:ext cx="9271000" cy="6418385"/>
          </a:xfrm>
          <a:prstGeom prst="rect">
            <a:avLst/>
          </a:prstGeom>
        </p:spPr>
      </p:pic>
    </p:spTree>
    <p:extLst>
      <p:ext uri="{BB962C8B-B14F-4D97-AF65-F5344CB8AC3E}">
        <p14:creationId xmlns:p14="http://schemas.microsoft.com/office/powerpoint/2010/main" val="52446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3FB05DD5-2960-2849-B7BD-723D585ADF44}"/>
              </a:ext>
            </a:extLst>
          </p:cNvPr>
          <p:cNvPicPr>
            <a:picLocks noChangeAspect="1"/>
          </p:cNvPicPr>
          <p:nvPr/>
        </p:nvPicPr>
        <p:blipFill>
          <a:blip r:embed="rId2"/>
          <a:stretch>
            <a:fillRect/>
          </a:stretch>
        </p:blipFill>
        <p:spPr>
          <a:xfrm>
            <a:off x="1229614" y="0"/>
            <a:ext cx="9819386" cy="6919030"/>
          </a:xfrm>
          <a:prstGeom prst="rect">
            <a:avLst/>
          </a:prstGeom>
        </p:spPr>
      </p:pic>
    </p:spTree>
    <p:extLst>
      <p:ext uri="{BB962C8B-B14F-4D97-AF65-F5344CB8AC3E}">
        <p14:creationId xmlns:p14="http://schemas.microsoft.com/office/powerpoint/2010/main" val="1772469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 xmlns:a16="http://schemas.microsoft.com/office/drawing/2014/main" id="{97DB3F8F-550A-C043-AECB-EA14BE697E08}"/>
              </a:ext>
            </a:extLst>
          </p:cNvPr>
          <p:cNvPicPr>
            <a:picLocks noChangeAspect="1"/>
          </p:cNvPicPr>
          <p:nvPr/>
        </p:nvPicPr>
        <p:blipFill>
          <a:blip r:embed="rId2"/>
          <a:stretch>
            <a:fillRect/>
          </a:stretch>
        </p:blipFill>
        <p:spPr>
          <a:xfrm>
            <a:off x="1371396" y="46849"/>
            <a:ext cx="9601404" cy="6658751"/>
          </a:xfrm>
          <a:prstGeom prst="rect">
            <a:avLst/>
          </a:prstGeom>
        </p:spPr>
      </p:pic>
    </p:spTree>
    <p:extLst>
      <p:ext uri="{BB962C8B-B14F-4D97-AF65-F5344CB8AC3E}">
        <p14:creationId xmlns:p14="http://schemas.microsoft.com/office/powerpoint/2010/main" val="877962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5F0D1FD8-FE06-8A40-932B-04B522557501}"/>
              </a:ext>
            </a:extLst>
          </p:cNvPr>
          <p:cNvPicPr>
            <a:picLocks noChangeAspect="1"/>
          </p:cNvPicPr>
          <p:nvPr/>
        </p:nvPicPr>
        <p:blipFill>
          <a:blip r:embed="rId2"/>
          <a:stretch>
            <a:fillRect/>
          </a:stretch>
        </p:blipFill>
        <p:spPr>
          <a:xfrm>
            <a:off x="609599" y="24810"/>
            <a:ext cx="4586963" cy="3175590"/>
          </a:xfrm>
          <a:prstGeom prst="rect">
            <a:avLst/>
          </a:prstGeom>
        </p:spPr>
      </p:pic>
      <p:sp>
        <p:nvSpPr>
          <p:cNvPr id="3" name="AutoShape 2" descr="How to take incisional Biopsy correctly ? – MedicoSp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ow to take incisional Biopsy correctly ? – MedicoSpa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ow to take incisional Biopsy correctly ? – MedicoSpa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Biopsy: Types of biopsy procedures used to diagnose cancer - Mayo Clini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A needle suctioning out liquid bone marrow from hipbon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2" descr="A needle suctioning out liquid bone marrow from hipbon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54" name="Picture 14" descr="Definition of bone marrow biopsy - NCI Dictionary of Cancer Terms -  National Cancer Instit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028" y="708136"/>
            <a:ext cx="6934200" cy="554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483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ncers | Free Full-Text | Surgery of Primary Melanomas | HT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770"/>
            <a:ext cx="9087411" cy="683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580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1575493C-1BEF-5446-A5E6-F11AFE0ACA5E}"/>
              </a:ext>
            </a:extLst>
          </p:cNvPr>
          <p:cNvPicPr>
            <a:picLocks noChangeAspect="1"/>
          </p:cNvPicPr>
          <p:nvPr/>
        </p:nvPicPr>
        <p:blipFill>
          <a:blip r:embed="rId2"/>
          <a:stretch>
            <a:fillRect/>
          </a:stretch>
        </p:blipFill>
        <p:spPr>
          <a:xfrm>
            <a:off x="1601290" y="228600"/>
            <a:ext cx="9066710" cy="6455833"/>
          </a:xfrm>
          <a:prstGeom prst="rect">
            <a:avLst/>
          </a:prstGeom>
        </p:spPr>
      </p:pic>
    </p:spTree>
    <p:extLst>
      <p:ext uri="{BB962C8B-B14F-4D97-AF65-F5344CB8AC3E}">
        <p14:creationId xmlns:p14="http://schemas.microsoft.com/office/powerpoint/2010/main" val="3580782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6E99F4B0-3200-7443-89EA-EC2436D28885}"/>
              </a:ext>
            </a:extLst>
          </p:cNvPr>
          <p:cNvPicPr>
            <a:picLocks noChangeAspect="1"/>
          </p:cNvPicPr>
          <p:nvPr/>
        </p:nvPicPr>
        <p:blipFill>
          <a:blip r:embed="rId2"/>
          <a:stretch>
            <a:fillRect/>
          </a:stretch>
        </p:blipFill>
        <p:spPr>
          <a:xfrm>
            <a:off x="2198557" y="719666"/>
            <a:ext cx="7794886" cy="5418667"/>
          </a:xfrm>
          <a:prstGeom prst="rect">
            <a:avLst/>
          </a:prstGeom>
        </p:spPr>
      </p:pic>
    </p:spTree>
    <p:extLst>
      <p:ext uri="{BB962C8B-B14F-4D97-AF65-F5344CB8AC3E}">
        <p14:creationId xmlns:p14="http://schemas.microsoft.com/office/powerpoint/2010/main" val="854802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ozen sections and complete resection in oral cancer surgery - Tirelli -  2019 - Oral Diseases - Wiley Online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493"/>
            <a:ext cx="10438796" cy="49990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209800" y="5211634"/>
            <a:ext cx="9349034" cy="1138773"/>
          </a:xfrm>
          <a:prstGeom prst="rect">
            <a:avLst/>
          </a:prstGeom>
          <a:solidFill>
            <a:srgbClr val="1415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effectLst/>
                <a:latin typeface="Roboto"/>
                <a:cs typeface="Arial" pitchFamily="34" charset="0"/>
              </a:rPr>
              <a:t/>
            </a:r>
            <a:br>
              <a:rPr kumimoji="0" lang="ru-RU" sz="1800" b="0" i="0" u="none" strike="noStrike" cap="none" normalizeH="0" baseline="0" dirty="0" smtClean="0">
                <a:ln>
                  <a:noFill/>
                </a:ln>
                <a:effectLst/>
                <a:latin typeface="Roboto"/>
                <a:cs typeface="Arial" pitchFamily="34" charset="0"/>
              </a:rPr>
            </a:br>
            <a:r>
              <a:rPr kumimoji="0" lang="ru-RU" sz="1800" b="0" i="0" u="none" strike="noStrike" cap="none" normalizeH="0" baseline="0" dirty="0" smtClean="0">
                <a:ln>
                  <a:noFill/>
                </a:ln>
                <a:effectLst/>
                <a:latin typeface="Roboto"/>
                <a:cs typeface="Arial" pitchFamily="34" charset="0"/>
              </a:rPr>
              <a:t>  </a:t>
            </a:r>
            <a:endParaRPr kumimoji="0" lang="ru-RU" sz="1900" b="0" i="0" u="none" strike="noStrike" cap="none" normalizeH="0" baseline="0" dirty="0" smtClean="0">
              <a:ln>
                <a:noFill/>
              </a:ln>
              <a:effectLst/>
              <a:latin typeface="Roboto"/>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ru-RU" sz="800" b="0" i="0" u="none" strike="noStrike" cap="none" normalizeH="0" baseline="0" dirty="0" err="1" smtClean="0">
                <a:ln>
                  <a:noFill/>
                </a:ln>
                <a:effectLst/>
                <a:latin typeface="Roboto"/>
                <a:cs typeface="Arial" pitchFamily="34" charset="0"/>
              </a:rPr>
              <a:t>Wiley</a:t>
            </a:r>
            <a:r>
              <a:rPr kumimoji="0" lang="ru-RU" sz="800" b="0" i="0" u="none" strike="noStrike" cap="none" normalizeH="0" baseline="0" dirty="0" smtClean="0">
                <a:ln>
                  <a:noFill/>
                </a:ln>
                <a:effectLst/>
                <a:latin typeface="Roboto"/>
                <a:cs typeface="Arial" pitchFamily="34" charset="0"/>
              </a:rPr>
              <a:t> </a:t>
            </a:r>
            <a:r>
              <a:rPr kumimoji="0" lang="ru-RU" sz="800" b="0" i="0" u="none" strike="noStrike" cap="none" normalizeH="0" baseline="0" dirty="0" err="1" smtClean="0">
                <a:ln>
                  <a:noFill/>
                </a:ln>
                <a:effectLst/>
                <a:latin typeface="Roboto"/>
                <a:cs typeface="Arial" pitchFamily="34" charset="0"/>
              </a:rPr>
              <a:t>Online</a:t>
            </a:r>
            <a:r>
              <a:rPr kumimoji="0" lang="ru-RU" sz="800" b="0" i="0" u="none" strike="noStrike" cap="none" normalizeH="0" baseline="0" dirty="0" smtClean="0">
                <a:ln>
                  <a:noFill/>
                </a:ln>
                <a:effectLst/>
                <a:latin typeface="Roboto"/>
                <a:cs typeface="Arial" pitchFamily="34" charset="0"/>
              </a:rPr>
              <a:t> </a:t>
            </a:r>
            <a:r>
              <a:rPr kumimoji="0" lang="ru-RU" sz="800" b="0" i="0" u="none" strike="noStrike" cap="none" normalizeH="0" baseline="0" dirty="0" err="1" smtClean="0">
                <a:ln>
                  <a:noFill/>
                </a:ln>
                <a:effectLst/>
                <a:latin typeface="Roboto"/>
                <a:cs typeface="Arial" pitchFamily="34" charset="0"/>
              </a:rPr>
              <a:t>Library</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chemeClr val="bg1"/>
                </a:solidFill>
                <a:effectLst/>
                <a:latin typeface="Google Sans"/>
                <a:cs typeface="Arial" pitchFamily="34" charset="0"/>
              </a:rPr>
              <a:t>Frozen</a:t>
            </a:r>
            <a:r>
              <a:rPr kumimoji="0" lang="ru-RU" sz="2400" b="1" i="0" u="none" strike="noStrike" cap="none" normalizeH="0" baseline="0" dirty="0" smtClean="0">
                <a:ln>
                  <a:noFill/>
                </a:ln>
                <a:solidFill>
                  <a:schemeClr val="bg1"/>
                </a:solidFill>
                <a:effectLst/>
                <a:latin typeface="Google Sans"/>
                <a:cs typeface="Arial" pitchFamily="34" charset="0"/>
              </a:rPr>
              <a:t> </a:t>
            </a:r>
            <a:r>
              <a:rPr kumimoji="0" lang="ru-RU" sz="2400" b="1" i="0" u="none" strike="noStrike" cap="none" normalizeH="0" baseline="0" dirty="0" err="1" smtClean="0">
                <a:ln>
                  <a:noFill/>
                </a:ln>
                <a:solidFill>
                  <a:schemeClr val="bg1"/>
                </a:solidFill>
                <a:effectLst/>
                <a:latin typeface="Google Sans"/>
                <a:cs typeface="Arial" pitchFamily="34" charset="0"/>
              </a:rPr>
              <a:t>sections</a:t>
            </a:r>
            <a:r>
              <a:rPr kumimoji="0" lang="ru-RU" sz="2400" b="1" i="0" u="none" strike="noStrike" cap="none" normalizeH="0" baseline="0" dirty="0" smtClean="0">
                <a:ln>
                  <a:noFill/>
                </a:ln>
                <a:solidFill>
                  <a:schemeClr val="bg1"/>
                </a:solidFill>
                <a:effectLst/>
                <a:latin typeface="Google Sans"/>
                <a:cs typeface="Arial" pitchFamily="34" charset="0"/>
              </a:rPr>
              <a:t> </a:t>
            </a:r>
            <a:r>
              <a:rPr kumimoji="0" lang="ru-RU" sz="2400" b="1" i="0" u="none" strike="noStrike" cap="none" normalizeH="0" baseline="0" dirty="0" err="1" smtClean="0">
                <a:ln>
                  <a:noFill/>
                </a:ln>
                <a:solidFill>
                  <a:schemeClr val="bg1"/>
                </a:solidFill>
                <a:effectLst/>
                <a:latin typeface="Google Sans"/>
                <a:cs typeface="Arial" pitchFamily="34" charset="0"/>
              </a:rPr>
              <a:t>and</a:t>
            </a:r>
            <a:r>
              <a:rPr kumimoji="0" lang="ru-RU" sz="2400" b="1" i="0" u="none" strike="noStrike" cap="none" normalizeH="0" baseline="0" dirty="0" smtClean="0">
                <a:ln>
                  <a:noFill/>
                </a:ln>
                <a:solidFill>
                  <a:schemeClr val="bg1"/>
                </a:solidFill>
                <a:effectLst/>
                <a:latin typeface="Google Sans"/>
                <a:cs typeface="Arial" pitchFamily="34" charset="0"/>
              </a:rPr>
              <a:t> </a:t>
            </a:r>
            <a:r>
              <a:rPr kumimoji="0" lang="ru-RU" sz="2400" b="1" i="0" u="none" strike="noStrike" cap="none" normalizeH="0" baseline="0" dirty="0" err="1" smtClean="0">
                <a:ln>
                  <a:noFill/>
                </a:ln>
                <a:solidFill>
                  <a:schemeClr val="bg1"/>
                </a:solidFill>
                <a:effectLst/>
                <a:latin typeface="Google Sans"/>
                <a:cs typeface="Arial" pitchFamily="34" charset="0"/>
              </a:rPr>
              <a:t>complete</a:t>
            </a:r>
            <a:r>
              <a:rPr kumimoji="0" lang="ru-RU" sz="2400" b="1" i="0" u="none" strike="noStrike" cap="none" normalizeH="0" baseline="0" dirty="0" smtClean="0">
                <a:ln>
                  <a:noFill/>
                </a:ln>
                <a:solidFill>
                  <a:schemeClr val="bg1"/>
                </a:solidFill>
                <a:effectLst/>
                <a:latin typeface="Google Sans"/>
                <a:cs typeface="Arial" pitchFamily="34" charset="0"/>
              </a:rPr>
              <a:t> </a:t>
            </a:r>
            <a:r>
              <a:rPr kumimoji="0" lang="ru-RU" sz="2400" b="1" i="0" u="none" strike="noStrike" cap="none" normalizeH="0" baseline="0" dirty="0" err="1" smtClean="0">
                <a:ln>
                  <a:noFill/>
                </a:ln>
                <a:solidFill>
                  <a:schemeClr val="bg1"/>
                </a:solidFill>
                <a:effectLst/>
                <a:latin typeface="Google Sans"/>
                <a:cs typeface="Arial" pitchFamily="34" charset="0"/>
              </a:rPr>
              <a:t>resection</a:t>
            </a:r>
            <a:r>
              <a:rPr kumimoji="0" lang="ru-RU" sz="2400" b="1" i="0" u="none" strike="noStrike" cap="none" normalizeH="0" baseline="0" dirty="0" smtClean="0">
                <a:ln>
                  <a:noFill/>
                </a:ln>
                <a:solidFill>
                  <a:schemeClr val="bg1"/>
                </a:solidFill>
                <a:effectLst/>
                <a:latin typeface="Google Sans"/>
                <a:cs typeface="Arial" pitchFamily="34" charset="0"/>
              </a:rPr>
              <a:t> </a:t>
            </a:r>
            <a:r>
              <a:rPr kumimoji="0" lang="ru-RU" sz="2400" b="1" i="0" u="none" strike="noStrike" cap="none" normalizeH="0" baseline="0" dirty="0" err="1" smtClean="0">
                <a:ln>
                  <a:noFill/>
                </a:ln>
                <a:solidFill>
                  <a:schemeClr val="bg1"/>
                </a:solidFill>
                <a:effectLst/>
                <a:latin typeface="Google Sans"/>
                <a:cs typeface="Arial" pitchFamily="34" charset="0"/>
              </a:rPr>
              <a:t>in</a:t>
            </a:r>
            <a:r>
              <a:rPr kumimoji="0" lang="ru-RU" sz="2400" b="1" i="0" u="none" strike="noStrike" cap="none" normalizeH="0" baseline="0" dirty="0" smtClean="0">
                <a:ln>
                  <a:noFill/>
                </a:ln>
                <a:solidFill>
                  <a:schemeClr val="bg1"/>
                </a:solidFill>
                <a:effectLst/>
                <a:latin typeface="Google Sans"/>
                <a:cs typeface="Arial" pitchFamily="34" charset="0"/>
              </a:rPr>
              <a:t> </a:t>
            </a:r>
            <a:r>
              <a:rPr kumimoji="0" lang="ru-RU" sz="2400" b="1" i="0" u="none" strike="noStrike" cap="none" normalizeH="0" baseline="0" dirty="0" err="1" smtClean="0">
                <a:ln>
                  <a:noFill/>
                </a:ln>
                <a:solidFill>
                  <a:schemeClr val="bg1"/>
                </a:solidFill>
                <a:effectLst/>
                <a:latin typeface="Google Sans"/>
                <a:cs typeface="Arial" pitchFamily="34" charset="0"/>
              </a:rPr>
              <a:t>oral</a:t>
            </a:r>
            <a:r>
              <a:rPr kumimoji="0" lang="ru-RU" sz="2400" b="1" i="0" u="none" strike="noStrike" cap="none" normalizeH="0" baseline="0" dirty="0" smtClean="0">
                <a:ln>
                  <a:noFill/>
                </a:ln>
                <a:solidFill>
                  <a:schemeClr val="bg1"/>
                </a:solidFill>
                <a:effectLst/>
                <a:latin typeface="Google Sans"/>
                <a:cs typeface="Arial" pitchFamily="34" charset="0"/>
              </a:rPr>
              <a:t> </a:t>
            </a:r>
            <a:r>
              <a:rPr kumimoji="0" lang="ru-RU" sz="2400" b="1" i="0" u="none" strike="noStrike" cap="none" normalizeH="0" baseline="0" dirty="0" err="1" smtClean="0">
                <a:ln>
                  <a:noFill/>
                </a:ln>
                <a:solidFill>
                  <a:schemeClr val="bg1"/>
                </a:solidFill>
                <a:effectLst/>
                <a:latin typeface="Google Sans"/>
                <a:cs typeface="Arial" pitchFamily="34" charset="0"/>
              </a:rPr>
              <a:t>cancer</a:t>
            </a:r>
            <a:r>
              <a:rPr kumimoji="0" lang="ru-RU" sz="2400" b="1" i="0" u="none" strike="noStrike" cap="none" normalizeH="0" baseline="0" dirty="0" smtClean="0">
                <a:ln>
                  <a:noFill/>
                </a:ln>
                <a:solidFill>
                  <a:schemeClr val="bg1"/>
                </a:solidFill>
                <a:effectLst/>
                <a:latin typeface="Google Sans"/>
                <a:cs typeface="Arial" pitchFamily="34" charset="0"/>
              </a:rPr>
              <a:t> </a:t>
            </a:r>
            <a:r>
              <a:rPr kumimoji="0" lang="ru-RU" sz="2400" b="1" i="0" u="none" strike="noStrike" cap="none" normalizeH="0" baseline="0" dirty="0" err="1" smtClean="0">
                <a:ln>
                  <a:noFill/>
                </a:ln>
                <a:solidFill>
                  <a:schemeClr val="bg1"/>
                </a:solidFill>
                <a:effectLst/>
                <a:latin typeface="Google Sans"/>
                <a:cs typeface="Arial" pitchFamily="34" charset="0"/>
              </a:rPr>
              <a:t>surgery</a:t>
            </a:r>
            <a:endParaRPr kumimoji="0" lang="ru-RU" sz="2400" b="1" i="0" u="none" strike="noStrike" cap="none" normalizeH="0" baseline="0" dirty="0" smtClean="0">
              <a:ln>
                <a:noFill/>
              </a:ln>
              <a:solidFill>
                <a:schemeClr val="bg1"/>
              </a:solidFill>
              <a:effectLst/>
              <a:latin typeface="Roboto"/>
              <a:cs typeface="Arial" pitchFamily="34" charset="0"/>
            </a:endParaRPr>
          </a:p>
        </p:txBody>
      </p:sp>
      <p:pic>
        <p:nvPicPr>
          <p:cNvPr id="11268" name="Picture 4" descr="https://encrypted-tbn2.gstatic.com/faviconV2?url=https://onlinelibrary.wiley.com&amp;client=VFE&amp;size=32&amp;type=FAVICON&amp;fallback_opts=TYPE,SIZE,URL&amp;nfr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8438"/>
            <a:ext cx="304800" cy="30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362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FAB49E2D-CBCD-9348-B6C1-BCFF1F559633}"/>
              </a:ext>
            </a:extLst>
          </p:cNvPr>
          <p:cNvPicPr>
            <a:picLocks noChangeAspect="1"/>
          </p:cNvPicPr>
          <p:nvPr/>
        </p:nvPicPr>
        <p:blipFill>
          <a:blip r:embed="rId2"/>
          <a:stretch>
            <a:fillRect/>
          </a:stretch>
        </p:blipFill>
        <p:spPr>
          <a:xfrm>
            <a:off x="2271058" y="719666"/>
            <a:ext cx="7649883" cy="5418667"/>
          </a:xfrm>
          <a:prstGeom prst="rect">
            <a:avLst/>
          </a:prstGeom>
        </p:spPr>
      </p:pic>
    </p:spTree>
    <p:extLst>
      <p:ext uri="{BB962C8B-B14F-4D97-AF65-F5344CB8AC3E}">
        <p14:creationId xmlns:p14="http://schemas.microsoft.com/office/powerpoint/2010/main" val="2584483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25152657-7902-0348-992B-049469759CAA}"/>
              </a:ext>
            </a:extLst>
          </p:cNvPr>
          <p:cNvPicPr>
            <a:picLocks noChangeAspect="1"/>
          </p:cNvPicPr>
          <p:nvPr/>
        </p:nvPicPr>
        <p:blipFill>
          <a:blip r:embed="rId2"/>
          <a:stretch>
            <a:fillRect/>
          </a:stretch>
        </p:blipFill>
        <p:spPr>
          <a:xfrm>
            <a:off x="2057400" y="152400"/>
            <a:ext cx="9448800" cy="6596662"/>
          </a:xfrm>
          <a:prstGeom prst="rect">
            <a:avLst/>
          </a:prstGeom>
        </p:spPr>
      </p:pic>
    </p:spTree>
    <p:extLst>
      <p:ext uri="{BB962C8B-B14F-4D97-AF65-F5344CB8AC3E}">
        <p14:creationId xmlns:p14="http://schemas.microsoft.com/office/powerpoint/2010/main" val="18350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4889B212-F222-7749-BAA1-25FCA29AAF49}"/>
              </a:ext>
            </a:extLst>
          </p:cNvPr>
          <p:cNvPicPr>
            <a:picLocks noChangeAspect="1"/>
          </p:cNvPicPr>
          <p:nvPr/>
        </p:nvPicPr>
        <p:blipFill>
          <a:blip r:embed="rId2"/>
          <a:stretch>
            <a:fillRect/>
          </a:stretch>
        </p:blipFill>
        <p:spPr>
          <a:xfrm>
            <a:off x="1511872" y="228600"/>
            <a:ext cx="9384727" cy="6551929"/>
          </a:xfrm>
          <a:prstGeom prst="rect">
            <a:avLst/>
          </a:prstGeom>
        </p:spPr>
      </p:pic>
    </p:spTree>
    <p:extLst>
      <p:ext uri="{BB962C8B-B14F-4D97-AF65-F5344CB8AC3E}">
        <p14:creationId xmlns:p14="http://schemas.microsoft.com/office/powerpoint/2010/main" val="1755308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9DB4E0C9-43F7-0F4A-9BE5-FEC2C8AAE949}"/>
              </a:ext>
            </a:extLst>
          </p:cNvPr>
          <p:cNvPicPr>
            <a:picLocks noChangeAspect="1"/>
          </p:cNvPicPr>
          <p:nvPr/>
        </p:nvPicPr>
        <p:blipFill>
          <a:blip r:embed="rId2"/>
          <a:stretch>
            <a:fillRect/>
          </a:stretch>
        </p:blipFill>
        <p:spPr>
          <a:xfrm>
            <a:off x="1676400" y="275068"/>
            <a:ext cx="8904316" cy="6354332"/>
          </a:xfrm>
          <a:prstGeom prst="rect">
            <a:avLst/>
          </a:prstGeom>
        </p:spPr>
      </p:pic>
    </p:spTree>
    <p:extLst>
      <p:ext uri="{BB962C8B-B14F-4D97-AF65-F5344CB8AC3E}">
        <p14:creationId xmlns:p14="http://schemas.microsoft.com/office/powerpoint/2010/main" val="2562809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598EA63D-299B-1349-86F6-C90132DA8C87}"/>
              </a:ext>
            </a:extLst>
          </p:cNvPr>
          <p:cNvPicPr>
            <a:picLocks noChangeAspect="1"/>
          </p:cNvPicPr>
          <p:nvPr/>
        </p:nvPicPr>
        <p:blipFill>
          <a:blip r:embed="rId2"/>
          <a:stretch>
            <a:fillRect/>
          </a:stretch>
        </p:blipFill>
        <p:spPr>
          <a:xfrm>
            <a:off x="1402726" y="152400"/>
            <a:ext cx="9189073" cy="6415334"/>
          </a:xfrm>
          <a:prstGeom prst="rect">
            <a:avLst/>
          </a:prstGeom>
        </p:spPr>
      </p:pic>
    </p:spTree>
    <p:extLst>
      <p:ext uri="{BB962C8B-B14F-4D97-AF65-F5344CB8AC3E}">
        <p14:creationId xmlns:p14="http://schemas.microsoft.com/office/powerpoint/2010/main" val="1926025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6D030C38-A384-DF44-BB0C-A3B48AC6FC2D}"/>
              </a:ext>
            </a:extLst>
          </p:cNvPr>
          <p:cNvPicPr>
            <a:picLocks noChangeAspect="1"/>
          </p:cNvPicPr>
          <p:nvPr/>
        </p:nvPicPr>
        <p:blipFill>
          <a:blip r:embed="rId2"/>
          <a:stretch>
            <a:fillRect/>
          </a:stretch>
        </p:blipFill>
        <p:spPr>
          <a:xfrm>
            <a:off x="1318364" y="152400"/>
            <a:ext cx="9425836" cy="6464429"/>
          </a:xfrm>
          <a:prstGeom prst="rect">
            <a:avLst/>
          </a:prstGeom>
        </p:spPr>
      </p:pic>
    </p:spTree>
    <p:extLst>
      <p:ext uri="{BB962C8B-B14F-4D97-AF65-F5344CB8AC3E}">
        <p14:creationId xmlns:p14="http://schemas.microsoft.com/office/powerpoint/2010/main" val="2791784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ancer Signaling Pathways | Sino Biolog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773611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360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nitiation Progression Mal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12087225"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579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echanism of chemical carcinogenesis. The three stages of...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25" y="580936"/>
            <a:ext cx="11068930" cy="444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76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6F6F154B-0F5A-0A43-9E23-8BBD103FE1BD}"/>
              </a:ext>
            </a:extLst>
          </p:cNvPr>
          <p:cNvPicPr>
            <a:picLocks noChangeAspect="1"/>
          </p:cNvPicPr>
          <p:nvPr/>
        </p:nvPicPr>
        <p:blipFill>
          <a:blip r:embed="rId2"/>
          <a:stretch>
            <a:fillRect/>
          </a:stretch>
        </p:blipFill>
        <p:spPr>
          <a:xfrm>
            <a:off x="1633596" y="381000"/>
            <a:ext cx="9186804" cy="6274953"/>
          </a:xfrm>
          <a:prstGeom prst="rect">
            <a:avLst/>
          </a:prstGeom>
        </p:spPr>
      </p:pic>
    </p:spTree>
    <p:extLst>
      <p:ext uri="{BB962C8B-B14F-4D97-AF65-F5344CB8AC3E}">
        <p14:creationId xmlns:p14="http://schemas.microsoft.com/office/powerpoint/2010/main" val="3477279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umor Mar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282" y="56241"/>
            <a:ext cx="9529118" cy="672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94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able 1. Nature of tumour mar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8587"/>
            <a:ext cx="11315700" cy="638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367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able 2. The following are some of the major tumour markers and the cancer they are associated with (Sturgeon, 2002)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0377"/>
            <a:ext cx="8932125"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85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able 3. Characteristics of tumour marker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11315700" cy="649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412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CDEEAC26-7DC7-A845-9238-DC46A9B6FDA6}"/>
              </a:ext>
            </a:extLst>
          </p:cNvPr>
          <p:cNvPicPr>
            <a:picLocks noChangeAspect="1"/>
          </p:cNvPicPr>
          <p:nvPr/>
        </p:nvPicPr>
        <p:blipFill>
          <a:blip r:embed="rId2"/>
          <a:stretch>
            <a:fillRect/>
          </a:stretch>
        </p:blipFill>
        <p:spPr>
          <a:xfrm>
            <a:off x="2576512" y="1452562"/>
            <a:ext cx="7038975" cy="3952875"/>
          </a:xfrm>
          <a:prstGeom prst="rect">
            <a:avLst/>
          </a:prstGeom>
        </p:spPr>
      </p:pic>
    </p:spTree>
    <p:extLst>
      <p:ext uri="{BB962C8B-B14F-4D97-AF65-F5344CB8AC3E}">
        <p14:creationId xmlns:p14="http://schemas.microsoft.com/office/powerpoint/2010/main" val="2528429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4F1DF424-961E-4246-B235-154D87730510}"/>
              </a:ext>
            </a:extLst>
          </p:cNvPr>
          <p:cNvPicPr>
            <a:picLocks noChangeAspect="1"/>
          </p:cNvPicPr>
          <p:nvPr/>
        </p:nvPicPr>
        <p:blipFill>
          <a:blip r:embed="rId2"/>
          <a:stretch>
            <a:fillRect/>
          </a:stretch>
        </p:blipFill>
        <p:spPr>
          <a:xfrm>
            <a:off x="1766518" y="152400"/>
            <a:ext cx="9170472" cy="6427822"/>
          </a:xfrm>
          <a:prstGeom prst="rect">
            <a:avLst/>
          </a:prstGeom>
        </p:spPr>
      </p:pic>
    </p:spTree>
    <p:extLst>
      <p:ext uri="{BB962C8B-B14F-4D97-AF65-F5344CB8AC3E}">
        <p14:creationId xmlns:p14="http://schemas.microsoft.com/office/powerpoint/2010/main" val="628943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0"/>
            <a:ext cx="6096000" cy="1754326"/>
          </a:xfrm>
          <a:prstGeom prst="rect">
            <a:avLst/>
          </a:prstGeom>
        </p:spPr>
        <p:txBody>
          <a:bodyPr>
            <a:spAutoFit/>
          </a:bodyPr>
          <a:lstStyle/>
          <a:p>
            <a:r>
              <a:rPr lang="en-US" dirty="0"/>
              <a:t>X-rays are also </a:t>
            </a:r>
            <a:r>
              <a:rPr lang="en-US" b="1" dirty="0"/>
              <a:t>used in cancer diagnosis</a:t>
            </a:r>
            <a:r>
              <a:rPr lang="en-US" dirty="0"/>
              <a:t>. For example, chest radiographs and mammograms are often used for early cancer detection or to see if cancer has spread to the lungs or other areas in the chest. Mammograms use X-rays to look for tumors or suspicious areas in the breasts</a:t>
            </a:r>
            <a:r>
              <a:rPr lang="en-US" dirty="0" smtClean="0"/>
              <a:t>.</a:t>
            </a:r>
            <a:endParaRPr lang="ru-RU" dirty="0" smtClean="0"/>
          </a:p>
          <a:p>
            <a:r>
              <a:rPr lang="ru-RU" dirty="0" smtClean="0"/>
              <a:t>35 </a:t>
            </a:r>
            <a:r>
              <a:rPr lang="en-US" dirty="0" smtClean="0"/>
              <a:t>years old &gt;</a:t>
            </a:r>
            <a:endParaRPr lang="ru-RU" dirty="0"/>
          </a:p>
        </p:txBody>
      </p:sp>
      <p:pic>
        <p:nvPicPr>
          <p:cNvPr id="1026" name="Picture 2" descr="Can cancer be seen on an x ray?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143000"/>
            <a:ext cx="5753100" cy="5495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D mammography detected 34% more breast cancers in screening •  healthcare-in-europe.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2" y="1981200"/>
            <a:ext cx="5789613" cy="347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578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steogenic sarcoma | Radiology Case | Radiopaedia.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32" y="0"/>
            <a:ext cx="2982832" cy="6848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wing sarcoma - x-ray: MedlinePlus Medical Encyclopedia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328" y="1905000"/>
            <a:ext cx="6499928"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86400" y="152400"/>
            <a:ext cx="2050241" cy="461665"/>
          </a:xfrm>
          <a:prstGeom prst="rect">
            <a:avLst/>
          </a:prstGeom>
          <a:noFill/>
        </p:spPr>
        <p:txBody>
          <a:bodyPr wrap="none" rtlCol="0">
            <a:spAutoFit/>
          </a:bodyPr>
          <a:lstStyle/>
          <a:p>
            <a:r>
              <a:rPr lang="en-US" sz="2400" dirty="0" smtClean="0"/>
              <a:t>Osteosarcoma</a:t>
            </a:r>
            <a:endParaRPr lang="ru-RU" sz="2400" dirty="0"/>
          </a:p>
        </p:txBody>
      </p:sp>
      <p:sp>
        <p:nvSpPr>
          <p:cNvPr id="5" name="TextBox 4"/>
          <p:cNvSpPr txBox="1"/>
          <p:nvPr/>
        </p:nvSpPr>
        <p:spPr>
          <a:xfrm>
            <a:off x="8610600" y="1295400"/>
            <a:ext cx="2142061" cy="461665"/>
          </a:xfrm>
          <a:prstGeom prst="rect">
            <a:avLst/>
          </a:prstGeom>
          <a:noFill/>
        </p:spPr>
        <p:txBody>
          <a:bodyPr wrap="none" rtlCol="0">
            <a:spAutoFit/>
          </a:bodyPr>
          <a:lstStyle/>
          <a:p>
            <a:r>
              <a:rPr lang="en-US" sz="2400" dirty="0" smtClean="0"/>
              <a:t>Ewing sarcoma</a:t>
            </a:r>
            <a:endParaRPr lang="ru-RU" sz="2400" dirty="0"/>
          </a:p>
        </p:txBody>
      </p:sp>
    </p:spTree>
    <p:extLst>
      <p:ext uri="{BB962C8B-B14F-4D97-AF65-F5344CB8AC3E}">
        <p14:creationId xmlns:p14="http://schemas.microsoft.com/office/powerpoint/2010/main" val="367306811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00" y="152400"/>
            <a:ext cx="11125200" cy="1077218"/>
          </a:xfrm>
          <a:prstGeom prst="rect">
            <a:avLst/>
          </a:prstGeom>
        </p:spPr>
        <p:txBody>
          <a:bodyPr wrap="square">
            <a:spAutoFit/>
          </a:bodyPr>
          <a:lstStyle/>
          <a:p>
            <a:r>
              <a:rPr lang="en-US" sz="2800" dirty="0" smtClean="0"/>
              <a:t>An ultrasound </a:t>
            </a:r>
            <a:r>
              <a:rPr lang="en-US" dirty="0" smtClean="0"/>
              <a:t>(also known as ultrasonography, </a:t>
            </a:r>
            <a:r>
              <a:rPr lang="en-US" dirty="0" err="1" smtClean="0"/>
              <a:t>sonography</a:t>
            </a:r>
            <a:r>
              <a:rPr lang="en-US" dirty="0" smtClean="0"/>
              <a:t>, or sonogram) </a:t>
            </a:r>
            <a:r>
              <a:rPr lang="en-US" b="1" dirty="0" smtClean="0"/>
              <a:t>helps doctors look for tumors</a:t>
            </a:r>
            <a:r>
              <a:rPr lang="en-US" dirty="0" smtClean="0"/>
              <a:t> in certain areas of the body that don't show up well on x-rays. Doctors often use this procedure to guide a needle during a biopsy.</a:t>
            </a:r>
            <a:endParaRPr lang="ru-RU" dirty="0"/>
          </a:p>
        </p:txBody>
      </p:sp>
      <p:sp>
        <p:nvSpPr>
          <p:cNvPr id="4" name="Прямоугольник 3"/>
          <p:cNvSpPr/>
          <p:nvPr/>
        </p:nvSpPr>
        <p:spPr>
          <a:xfrm>
            <a:off x="914400" y="1371600"/>
            <a:ext cx="10515600" cy="2246769"/>
          </a:xfrm>
          <a:prstGeom prst="rect">
            <a:avLst/>
          </a:prstGeom>
        </p:spPr>
        <p:txBody>
          <a:bodyPr wrap="square">
            <a:spAutoFit/>
          </a:bodyPr>
          <a:lstStyle/>
          <a:p>
            <a:r>
              <a:rPr lang="en-US" sz="2000" dirty="0"/>
              <a:t>Ultrasound is very good at getting pictures of some soft tissue diseases that don’t show up well on x-rays. Ultrasound is also a good way to tell fluid-filled cysts from solid tumors because they make very different echo patterns. It’s useful in some situations because it can usually be done quickly and doesn’t expose people to radiation.</a:t>
            </a:r>
          </a:p>
          <a:p>
            <a:r>
              <a:rPr lang="en-US" sz="2000" dirty="0"/>
              <a:t>Ultrasound images are not as detailed as those from </a:t>
            </a:r>
            <a:r>
              <a:rPr lang="en-US" sz="2000" u="sng" dirty="0">
                <a:hlinkClick r:id="rId2"/>
              </a:rPr>
              <a:t>CT</a:t>
            </a:r>
            <a:r>
              <a:rPr lang="en-US" sz="2000" dirty="0"/>
              <a:t> or </a:t>
            </a:r>
            <a:r>
              <a:rPr lang="en-US" sz="2000" u="sng" dirty="0">
                <a:hlinkClick r:id="rId3"/>
              </a:rPr>
              <a:t>MRI</a:t>
            </a:r>
            <a:r>
              <a:rPr lang="en-US" sz="2000" dirty="0"/>
              <a:t> scans. Ultrasound cannot tell whether a tumor is cancer. Its use is also limited in some parts of the body because the sound waves can’t go through air (such as in the lungs) or through bone.</a:t>
            </a:r>
          </a:p>
        </p:txBody>
      </p:sp>
      <p:sp>
        <p:nvSpPr>
          <p:cNvPr id="5" name="Прямоугольник 4"/>
          <p:cNvSpPr/>
          <p:nvPr/>
        </p:nvSpPr>
        <p:spPr>
          <a:xfrm>
            <a:off x="885825" y="4038600"/>
            <a:ext cx="10791825" cy="1631216"/>
          </a:xfrm>
          <a:prstGeom prst="rect">
            <a:avLst/>
          </a:prstGeom>
        </p:spPr>
        <p:txBody>
          <a:bodyPr wrap="square">
            <a:spAutoFit/>
          </a:bodyPr>
          <a:lstStyle/>
          <a:p>
            <a:r>
              <a:rPr lang="en-US" sz="2000" dirty="0"/>
              <a:t>Special ultrasound machines, known as </a:t>
            </a:r>
            <a:r>
              <a:rPr lang="en-US" sz="2000" b="1" dirty="0"/>
              <a:t>Doppler flow machines</a:t>
            </a:r>
            <a:r>
              <a:rPr lang="en-US" sz="2000" dirty="0"/>
              <a:t>, can show how fast and in which direction blood flows through vessels. This is helpful because blood flow in tumors is different from that in normal tissue. Some of these machines make color pictures. Color Doppler has made it easier for doctors to find out if cancer has spread into blood vessels, especially in the liver and pancreas.</a:t>
            </a:r>
            <a:endParaRPr lang="ru-RU" sz="2000" dirty="0"/>
          </a:p>
        </p:txBody>
      </p:sp>
    </p:spTree>
    <p:extLst>
      <p:ext uri="{BB962C8B-B14F-4D97-AF65-F5344CB8AC3E}">
        <p14:creationId xmlns:p14="http://schemas.microsoft.com/office/powerpoint/2010/main" val="2246516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researchgate.net/profile/Juan-Alcazar-5/publication/267815138/figure/fig1/AS:601697881690125@1520467362339/Transvaginal-ultrasound-showing-a-large-cervical-cancer-in-longitudinal-plane-Deep_W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825" y="152400"/>
            <a:ext cx="6705600" cy="511302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38400" y="5486400"/>
            <a:ext cx="8229600" cy="646331"/>
          </a:xfrm>
          <a:prstGeom prst="rect">
            <a:avLst/>
          </a:prstGeom>
        </p:spPr>
        <p:txBody>
          <a:bodyPr wrap="square">
            <a:spAutoFit/>
          </a:bodyPr>
          <a:lstStyle/>
          <a:p>
            <a:r>
              <a:rPr lang="en-US" dirty="0" err="1" smtClean="0"/>
              <a:t>Transvaginal</a:t>
            </a:r>
            <a:r>
              <a:rPr lang="en-US" dirty="0" smtClean="0"/>
              <a:t> </a:t>
            </a:r>
            <a:r>
              <a:rPr lang="en-US" dirty="0"/>
              <a:t>ultrasound showing a large cervical cancer in longitudinal plane. Deep stromal invasion is suspected. The limits of the lesion are close to cervical serosa </a:t>
            </a:r>
            <a:endParaRPr lang="ru-RU" dirty="0"/>
          </a:p>
        </p:txBody>
      </p:sp>
    </p:spTree>
    <p:extLst>
      <p:ext uri="{BB962C8B-B14F-4D97-AF65-F5344CB8AC3E}">
        <p14:creationId xmlns:p14="http://schemas.microsoft.com/office/powerpoint/2010/main" val="78723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CCE98E35-D192-454C-9A60-EB18B66CF437}"/>
              </a:ext>
            </a:extLst>
          </p:cNvPr>
          <p:cNvPicPr>
            <a:picLocks noChangeAspect="1"/>
          </p:cNvPicPr>
          <p:nvPr/>
        </p:nvPicPr>
        <p:blipFill>
          <a:blip r:embed="rId2"/>
          <a:stretch>
            <a:fillRect/>
          </a:stretch>
        </p:blipFill>
        <p:spPr>
          <a:xfrm>
            <a:off x="1524000" y="139700"/>
            <a:ext cx="9220200" cy="6633421"/>
          </a:xfrm>
          <a:prstGeom prst="rect">
            <a:avLst/>
          </a:prstGeom>
        </p:spPr>
      </p:pic>
    </p:spTree>
    <p:extLst>
      <p:ext uri="{BB962C8B-B14F-4D97-AF65-F5344CB8AC3E}">
        <p14:creationId xmlns:p14="http://schemas.microsoft.com/office/powerpoint/2010/main" val="2528509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10001025" id="{F9915BBD-9749-466F-995C-8C8D6A938EC0}" vid="{CF1D1A65-FC75-42D2-B7EF-D2991382DC6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129</Words>
  <Application>Microsoft Office PowerPoint</Application>
  <PresentationFormat>Произвольный</PresentationFormat>
  <Paragraphs>19</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Crop</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sid017590@gmail.com</dc:creator>
  <cp:lastModifiedBy>Пользователь Windows</cp:lastModifiedBy>
  <cp:revision>12</cp:revision>
  <dcterms:created xsi:type="dcterms:W3CDTF">2021-10-09T03:22:39Z</dcterms:created>
  <dcterms:modified xsi:type="dcterms:W3CDTF">2022-02-23T17:37:52Z</dcterms:modified>
</cp:coreProperties>
</file>