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1"/>
  </p:notesMasterIdLst>
  <p:sldIdLst>
    <p:sldId id="256" r:id="rId2"/>
    <p:sldId id="274" r:id="rId3"/>
    <p:sldId id="259" r:id="rId4"/>
    <p:sldId id="279" r:id="rId5"/>
    <p:sldId id="280" r:id="rId6"/>
    <p:sldId id="276" r:id="rId7"/>
    <p:sldId id="277" r:id="rId8"/>
    <p:sldId id="278" r:id="rId9"/>
    <p:sldId id="281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1120E-EC68-4915-B57F-CC34BFA95DC0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17AF98F-E014-42B7-9413-B237F503A029}">
      <dgm:prSet/>
      <dgm:spPr/>
      <dgm:t>
        <a:bodyPr/>
        <a:lstStyle/>
        <a:p>
          <a:r>
            <a:rPr lang="en-US" b="1"/>
            <a:t>125 </a:t>
          </a:r>
          <a:r>
            <a:rPr lang="en-US"/>
            <a:t>публикаций (</a:t>
          </a:r>
          <a:r>
            <a:rPr lang="en-US" b="1" i="0"/>
            <a:t>Scopus);</a:t>
          </a:r>
          <a:endParaRPr lang="en-US"/>
        </a:p>
      </dgm:t>
    </dgm:pt>
    <dgm:pt modelId="{101A7CB4-7E17-4AEF-A5E1-C5AF7108F9C7}" type="parTrans" cxnId="{09A10FE1-CD79-49F4-A51E-4F38B17F3207}">
      <dgm:prSet/>
      <dgm:spPr/>
      <dgm:t>
        <a:bodyPr/>
        <a:lstStyle/>
        <a:p>
          <a:endParaRPr lang="en-US"/>
        </a:p>
      </dgm:t>
    </dgm:pt>
    <dgm:pt modelId="{FD3C4C94-E9C3-406E-99FD-2C6E0F3A508D}" type="sibTrans" cxnId="{09A10FE1-CD79-49F4-A51E-4F38B17F3207}">
      <dgm:prSet/>
      <dgm:spPr/>
      <dgm:t>
        <a:bodyPr/>
        <a:lstStyle/>
        <a:p>
          <a:endParaRPr lang="en-US"/>
        </a:p>
      </dgm:t>
    </dgm:pt>
    <dgm:pt modelId="{B18FC562-2DAC-4837-B9E4-0823FF9E310B}">
      <dgm:prSet/>
      <dgm:spPr/>
      <dgm:t>
        <a:bodyPr/>
        <a:lstStyle/>
        <a:p>
          <a:r>
            <a:rPr lang="en-US" b="1"/>
            <a:t>450</a:t>
          </a:r>
          <a:r>
            <a:rPr lang="en-US"/>
            <a:t> публикаций </a:t>
          </a:r>
          <a:r>
            <a:rPr lang="en-US" b="1"/>
            <a:t>(РИНЦ)</a:t>
          </a:r>
          <a:endParaRPr lang="en-US"/>
        </a:p>
      </dgm:t>
    </dgm:pt>
    <dgm:pt modelId="{3E213D2A-93DA-4706-8B8D-615F9EF37F57}" type="parTrans" cxnId="{745F08AB-C5D2-4F0D-8E75-6D6840363715}">
      <dgm:prSet/>
      <dgm:spPr/>
      <dgm:t>
        <a:bodyPr/>
        <a:lstStyle/>
        <a:p>
          <a:endParaRPr lang="en-US"/>
        </a:p>
      </dgm:t>
    </dgm:pt>
    <dgm:pt modelId="{F8EA734A-C7EF-4841-B406-8313F9EDDD71}" type="sibTrans" cxnId="{745F08AB-C5D2-4F0D-8E75-6D6840363715}">
      <dgm:prSet/>
      <dgm:spPr/>
      <dgm:t>
        <a:bodyPr/>
        <a:lstStyle/>
        <a:p>
          <a:endParaRPr lang="en-US"/>
        </a:p>
      </dgm:t>
    </dgm:pt>
    <dgm:pt modelId="{8E283AD4-C902-4E9A-A3D2-1A447D281593}">
      <dgm:prSet/>
      <dgm:spPr/>
      <dgm:t>
        <a:bodyPr/>
        <a:lstStyle/>
        <a:p>
          <a:r>
            <a:rPr lang="en-US"/>
            <a:t>КРСУ в национальном рейтинге </a:t>
          </a:r>
          <a:r>
            <a:rPr lang="en-US" b="1"/>
            <a:t>Ednet</a:t>
          </a:r>
          <a:endParaRPr lang="en-US"/>
        </a:p>
      </dgm:t>
    </dgm:pt>
    <dgm:pt modelId="{5DDA71FB-DA15-4E32-A22B-85885D9E1710}" type="parTrans" cxnId="{345B6440-17BB-4C01-82AA-BEAEB29B5D21}">
      <dgm:prSet/>
      <dgm:spPr/>
      <dgm:t>
        <a:bodyPr/>
        <a:lstStyle/>
        <a:p>
          <a:endParaRPr lang="en-US"/>
        </a:p>
      </dgm:t>
    </dgm:pt>
    <dgm:pt modelId="{64A548B4-ED21-41FD-9C79-FAFB38B74E3F}" type="sibTrans" cxnId="{345B6440-17BB-4C01-82AA-BEAEB29B5D21}">
      <dgm:prSet/>
      <dgm:spPr/>
      <dgm:t>
        <a:bodyPr/>
        <a:lstStyle/>
        <a:p>
          <a:endParaRPr lang="en-US"/>
        </a:p>
      </dgm:t>
    </dgm:pt>
    <dgm:pt modelId="{9B682C8C-CA96-42DC-9E45-1B0FED1AD11A}">
      <dgm:prSet/>
      <dgm:spPr/>
      <dgm:t>
        <a:bodyPr/>
        <a:lstStyle/>
        <a:p>
          <a:r>
            <a:rPr lang="en-US"/>
            <a:t>КРСУ — лидер среди вузов Кыргызстана в рейтинге </a:t>
          </a:r>
          <a:r>
            <a:rPr lang="en-US" b="1"/>
            <a:t>QS World University Rankings 2025</a:t>
          </a:r>
          <a:endParaRPr lang="en-US"/>
        </a:p>
      </dgm:t>
    </dgm:pt>
    <dgm:pt modelId="{A5654CE8-F970-49A8-B1FD-CA6447F947B9}" type="parTrans" cxnId="{169D03BA-DCE3-4912-A3C1-3F8D90F3CDC2}">
      <dgm:prSet/>
      <dgm:spPr/>
      <dgm:t>
        <a:bodyPr/>
        <a:lstStyle/>
        <a:p>
          <a:endParaRPr lang="en-US"/>
        </a:p>
      </dgm:t>
    </dgm:pt>
    <dgm:pt modelId="{A16C37DC-9D0A-4863-B372-D82A0F1270EA}" type="sibTrans" cxnId="{169D03BA-DCE3-4912-A3C1-3F8D90F3CDC2}">
      <dgm:prSet/>
      <dgm:spPr/>
      <dgm:t>
        <a:bodyPr/>
        <a:lstStyle/>
        <a:p>
          <a:endParaRPr lang="en-US"/>
        </a:p>
      </dgm:t>
    </dgm:pt>
    <dgm:pt modelId="{7D9D46E1-89CC-40F1-AF42-67149F26E6E0}" type="pres">
      <dgm:prSet presAssocID="{AD51120E-EC68-4915-B57F-CC34BFA95DC0}" presName="linear" presStyleCnt="0">
        <dgm:presLayoutVars>
          <dgm:animLvl val="lvl"/>
          <dgm:resizeHandles val="exact"/>
        </dgm:presLayoutVars>
      </dgm:prSet>
      <dgm:spPr/>
    </dgm:pt>
    <dgm:pt modelId="{BEE1EA1F-4A95-440E-B78B-113AEF781BE9}" type="pres">
      <dgm:prSet presAssocID="{117AF98F-E014-42B7-9413-B237F503A02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CD7BAF8-53A1-47CB-9013-1559EDE7CE9A}" type="pres">
      <dgm:prSet presAssocID="{FD3C4C94-E9C3-406E-99FD-2C6E0F3A508D}" presName="spacer" presStyleCnt="0"/>
      <dgm:spPr/>
    </dgm:pt>
    <dgm:pt modelId="{4F9D020B-4D39-44C6-821C-538B7A2CB1A4}" type="pres">
      <dgm:prSet presAssocID="{B18FC562-2DAC-4837-B9E4-0823FF9E310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7A3E275-DD59-4D0F-A7BC-82EF16E03E84}" type="pres">
      <dgm:prSet presAssocID="{F8EA734A-C7EF-4841-B406-8313F9EDDD71}" presName="spacer" presStyleCnt="0"/>
      <dgm:spPr/>
    </dgm:pt>
    <dgm:pt modelId="{E329FEDC-8D03-4D7A-900B-ADB1D7B597C1}" type="pres">
      <dgm:prSet presAssocID="{8E283AD4-C902-4E9A-A3D2-1A447D2815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433CF5-185F-4AE7-8FCD-3979F6D82720}" type="pres">
      <dgm:prSet presAssocID="{64A548B4-ED21-41FD-9C79-FAFB38B74E3F}" presName="spacer" presStyleCnt="0"/>
      <dgm:spPr/>
    </dgm:pt>
    <dgm:pt modelId="{7DC4F7CD-210C-4069-B44F-4B7107A16F8E}" type="pres">
      <dgm:prSet presAssocID="{9B682C8C-CA96-42DC-9E45-1B0FED1AD11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9F14229-2C17-4877-965A-81D9D4AA6869}" type="presOf" srcId="{8E283AD4-C902-4E9A-A3D2-1A447D281593}" destId="{E329FEDC-8D03-4D7A-900B-ADB1D7B597C1}" srcOrd="0" destOrd="0" presId="urn:microsoft.com/office/officeart/2005/8/layout/vList2"/>
    <dgm:cxn modelId="{CDE2B532-6CF9-4068-97F8-2DDCECAEBFAE}" type="presOf" srcId="{9B682C8C-CA96-42DC-9E45-1B0FED1AD11A}" destId="{7DC4F7CD-210C-4069-B44F-4B7107A16F8E}" srcOrd="0" destOrd="0" presId="urn:microsoft.com/office/officeart/2005/8/layout/vList2"/>
    <dgm:cxn modelId="{345B6440-17BB-4C01-82AA-BEAEB29B5D21}" srcId="{AD51120E-EC68-4915-B57F-CC34BFA95DC0}" destId="{8E283AD4-C902-4E9A-A3D2-1A447D281593}" srcOrd="2" destOrd="0" parTransId="{5DDA71FB-DA15-4E32-A22B-85885D9E1710}" sibTransId="{64A548B4-ED21-41FD-9C79-FAFB38B74E3F}"/>
    <dgm:cxn modelId="{00FCCD6B-82F6-4750-B685-A89C409CA162}" type="presOf" srcId="{B18FC562-2DAC-4837-B9E4-0823FF9E310B}" destId="{4F9D020B-4D39-44C6-821C-538B7A2CB1A4}" srcOrd="0" destOrd="0" presId="urn:microsoft.com/office/officeart/2005/8/layout/vList2"/>
    <dgm:cxn modelId="{745F08AB-C5D2-4F0D-8E75-6D6840363715}" srcId="{AD51120E-EC68-4915-B57F-CC34BFA95DC0}" destId="{B18FC562-2DAC-4837-B9E4-0823FF9E310B}" srcOrd="1" destOrd="0" parTransId="{3E213D2A-93DA-4706-8B8D-615F9EF37F57}" sibTransId="{F8EA734A-C7EF-4841-B406-8313F9EDDD71}"/>
    <dgm:cxn modelId="{169D03BA-DCE3-4912-A3C1-3F8D90F3CDC2}" srcId="{AD51120E-EC68-4915-B57F-CC34BFA95DC0}" destId="{9B682C8C-CA96-42DC-9E45-1B0FED1AD11A}" srcOrd="3" destOrd="0" parTransId="{A5654CE8-F970-49A8-B1FD-CA6447F947B9}" sibTransId="{A16C37DC-9D0A-4863-B372-D82A0F1270EA}"/>
    <dgm:cxn modelId="{820309DC-49B8-46DE-8A9B-52426BEF8558}" type="presOf" srcId="{117AF98F-E014-42B7-9413-B237F503A029}" destId="{BEE1EA1F-4A95-440E-B78B-113AEF781BE9}" srcOrd="0" destOrd="0" presId="urn:microsoft.com/office/officeart/2005/8/layout/vList2"/>
    <dgm:cxn modelId="{D17C53E0-1212-4A0C-9D81-F50A7A359EBC}" type="presOf" srcId="{AD51120E-EC68-4915-B57F-CC34BFA95DC0}" destId="{7D9D46E1-89CC-40F1-AF42-67149F26E6E0}" srcOrd="0" destOrd="0" presId="urn:microsoft.com/office/officeart/2005/8/layout/vList2"/>
    <dgm:cxn modelId="{09A10FE1-CD79-49F4-A51E-4F38B17F3207}" srcId="{AD51120E-EC68-4915-B57F-CC34BFA95DC0}" destId="{117AF98F-E014-42B7-9413-B237F503A029}" srcOrd="0" destOrd="0" parTransId="{101A7CB4-7E17-4AEF-A5E1-C5AF7108F9C7}" sibTransId="{FD3C4C94-E9C3-406E-99FD-2C6E0F3A508D}"/>
    <dgm:cxn modelId="{00659CEC-4127-4FA5-9889-4C2FB753006C}" type="presParOf" srcId="{7D9D46E1-89CC-40F1-AF42-67149F26E6E0}" destId="{BEE1EA1F-4A95-440E-B78B-113AEF781BE9}" srcOrd="0" destOrd="0" presId="urn:microsoft.com/office/officeart/2005/8/layout/vList2"/>
    <dgm:cxn modelId="{1395E795-630E-4A89-9097-68A7784111ED}" type="presParOf" srcId="{7D9D46E1-89CC-40F1-AF42-67149F26E6E0}" destId="{6CD7BAF8-53A1-47CB-9013-1559EDE7CE9A}" srcOrd="1" destOrd="0" presId="urn:microsoft.com/office/officeart/2005/8/layout/vList2"/>
    <dgm:cxn modelId="{33EC31A0-54A4-4342-8DE3-D082EE0407FE}" type="presParOf" srcId="{7D9D46E1-89CC-40F1-AF42-67149F26E6E0}" destId="{4F9D020B-4D39-44C6-821C-538B7A2CB1A4}" srcOrd="2" destOrd="0" presId="urn:microsoft.com/office/officeart/2005/8/layout/vList2"/>
    <dgm:cxn modelId="{8A5B7E70-34E8-4E6F-A304-EA6C23FA7BD8}" type="presParOf" srcId="{7D9D46E1-89CC-40F1-AF42-67149F26E6E0}" destId="{47A3E275-DD59-4D0F-A7BC-82EF16E03E84}" srcOrd="3" destOrd="0" presId="urn:microsoft.com/office/officeart/2005/8/layout/vList2"/>
    <dgm:cxn modelId="{837C666A-6237-4840-9695-FF5B6D90F330}" type="presParOf" srcId="{7D9D46E1-89CC-40F1-AF42-67149F26E6E0}" destId="{E329FEDC-8D03-4D7A-900B-ADB1D7B597C1}" srcOrd="4" destOrd="0" presId="urn:microsoft.com/office/officeart/2005/8/layout/vList2"/>
    <dgm:cxn modelId="{DBC657CF-C99F-498A-B0E5-1731262F91D0}" type="presParOf" srcId="{7D9D46E1-89CC-40F1-AF42-67149F26E6E0}" destId="{01433CF5-185F-4AE7-8FCD-3979F6D82720}" srcOrd="5" destOrd="0" presId="urn:microsoft.com/office/officeart/2005/8/layout/vList2"/>
    <dgm:cxn modelId="{2F4E9CDE-1C5F-4485-9499-4DAB41AEEE6C}" type="presParOf" srcId="{7D9D46E1-89CC-40F1-AF42-67149F26E6E0}" destId="{7DC4F7CD-210C-4069-B44F-4B7107A16F8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02B6F-3D27-43AE-97D6-44C499B1BF6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EB1B42-4365-4ED5-8C1D-DC5EF03BF3CC}">
      <dgm:prSet/>
      <dgm:spPr/>
      <dgm:t>
        <a:bodyPr/>
        <a:lstStyle/>
        <a:p>
          <a:r>
            <a:rPr lang="ru-RU"/>
            <a:t>Активизировать научно-исследовательскую деятельность;</a:t>
          </a:r>
          <a:endParaRPr lang="en-US"/>
        </a:p>
      </dgm:t>
    </dgm:pt>
    <dgm:pt modelId="{A0223239-7117-468F-B228-6BCA8AC6E3F9}" type="parTrans" cxnId="{A45D0F80-4FED-4C0D-8C87-764C7E544F14}">
      <dgm:prSet/>
      <dgm:spPr/>
      <dgm:t>
        <a:bodyPr/>
        <a:lstStyle/>
        <a:p>
          <a:endParaRPr lang="en-US"/>
        </a:p>
      </dgm:t>
    </dgm:pt>
    <dgm:pt modelId="{05B085B9-27BD-4C2D-9FD0-B2F758ECE8E5}" type="sibTrans" cxnId="{A45D0F80-4FED-4C0D-8C87-764C7E544F14}">
      <dgm:prSet/>
      <dgm:spPr/>
      <dgm:t>
        <a:bodyPr/>
        <a:lstStyle/>
        <a:p>
          <a:endParaRPr lang="en-US"/>
        </a:p>
      </dgm:t>
    </dgm:pt>
    <dgm:pt modelId="{7B2F24EF-E704-4161-83FF-FE0E9F1A717F}">
      <dgm:prSet/>
      <dgm:spPr/>
      <dgm:t>
        <a:bodyPr/>
        <a:lstStyle/>
        <a:p>
          <a:r>
            <a:rPr lang="ru-RU"/>
            <a:t>Увеличить количество совместных научных проектов; </a:t>
          </a:r>
          <a:endParaRPr lang="en-US"/>
        </a:p>
      </dgm:t>
    </dgm:pt>
    <dgm:pt modelId="{DA64F13F-CAF2-4CC9-966A-23F72FF0429C}" type="parTrans" cxnId="{6025206B-5519-412E-AC18-61B4CFEF9AA9}">
      <dgm:prSet/>
      <dgm:spPr/>
      <dgm:t>
        <a:bodyPr/>
        <a:lstStyle/>
        <a:p>
          <a:endParaRPr lang="en-US"/>
        </a:p>
      </dgm:t>
    </dgm:pt>
    <dgm:pt modelId="{B631286E-72F0-4FC4-898F-4C4752489939}" type="sibTrans" cxnId="{6025206B-5519-412E-AC18-61B4CFEF9AA9}">
      <dgm:prSet/>
      <dgm:spPr/>
      <dgm:t>
        <a:bodyPr/>
        <a:lstStyle/>
        <a:p>
          <a:endParaRPr lang="en-US"/>
        </a:p>
      </dgm:t>
    </dgm:pt>
    <dgm:pt modelId="{F60C261C-9664-47C2-8E05-FC4918D906B5}">
      <dgm:prSet/>
      <dgm:spPr/>
      <dgm:t>
        <a:bodyPr/>
        <a:lstStyle/>
        <a:p>
          <a:r>
            <a:rPr lang="ru-RU"/>
            <a:t>Привлечь молодых ученых;</a:t>
          </a:r>
          <a:endParaRPr lang="en-US"/>
        </a:p>
      </dgm:t>
    </dgm:pt>
    <dgm:pt modelId="{099E4711-C539-4BA1-B0A2-92DA09072E0A}" type="parTrans" cxnId="{7BE6C863-C73B-42DC-8FD7-A14AB759326A}">
      <dgm:prSet/>
      <dgm:spPr/>
      <dgm:t>
        <a:bodyPr/>
        <a:lstStyle/>
        <a:p>
          <a:endParaRPr lang="en-US"/>
        </a:p>
      </dgm:t>
    </dgm:pt>
    <dgm:pt modelId="{3774A182-DAC8-4DC4-A9FF-B8B3A427C096}" type="sibTrans" cxnId="{7BE6C863-C73B-42DC-8FD7-A14AB759326A}">
      <dgm:prSet/>
      <dgm:spPr/>
      <dgm:t>
        <a:bodyPr/>
        <a:lstStyle/>
        <a:p>
          <a:endParaRPr lang="en-US"/>
        </a:p>
      </dgm:t>
    </dgm:pt>
    <dgm:pt modelId="{59DE8D2A-FCE6-4666-947D-3DE535E77760}">
      <dgm:prSet/>
      <dgm:spPr/>
      <dgm:t>
        <a:bodyPr/>
        <a:lstStyle/>
        <a:p>
          <a:r>
            <a:rPr lang="ru-RU"/>
            <a:t>Повысить квалификацию научных сотрудников; </a:t>
          </a:r>
          <a:endParaRPr lang="en-US"/>
        </a:p>
      </dgm:t>
    </dgm:pt>
    <dgm:pt modelId="{EF9003C8-876C-482B-9E15-36567B4E254E}" type="parTrans" cxnId="{A868966C-EF9E-49DF-8FEA-4D76D72AAECA}">
      <dgm:prSet/>
      <dgm:spPr/>
      <dgm:t>
        <a:bodyPr/>
        <a:lstStyle/>
        <a:p>
          <a:endParaRPr lang="en-US"/>
        </a:p>
      </dgm:t>
    </dgm:pt>
    <dgm:pt modelId="{420F4A6F-2660-4CE1-BE1F-F3FD09554BD9}" type="sibTrans" cxnId="{A868966C-EF9E-49DF-8FEA-4D76D72AAECA}">
      <dgm:prSet/>
      <dgm:spPr/>
      <dgm:t>
        <a:bodyPr/>
        <a:lstStyle/>
        <a:p>
          <a:endParaRPr lang="en-US"/>
        </a:p>
      </dgm:t>
    </dgm:pt>
    <dgm:pt modelId="{67FA96C0-F53E-441A-A3E9-34F56DA16EA6}">
      <dgm:prSet/>
      <dgm:spPr/>
      <dgm:t>
        <a:bodyPr/>
        <a:lstStyle/>
        <a:p>
          <a:r>
            <a:rPr lang="ru-RU"/>
            <a:t>Создать условия для профессионального роста молодых исследователей; </a:t>
          </a:r>
          <a:endParaRPr lang="en-US"/>
        </a:p>
      </dgm:t>
    </dgm:pt>
    <dgm:pt modelId="{8CE40A07-F6F2-44B5-AB80-2DE425CEC70C}" type="parTrans" cxnId="{F300E7E8-1C68-492A-8B98-B64C044DC788}">
      <dgm:prSet/>
      <dgm:spPr/>
      <dgm:t>
        <a:bodyPr/>
        <a:lstStyle/>
        <a:p>
          <a:endParaRPr lang="en-US"/>
        </a:p>
      </dgm:t>
    </dgm:pt>
    <dgm:pt modelId="{425C833B-A891-4D4F-80E0-7E60B8063A0A}" type="sibTrans" cxnId="{F300E7E8-1C68-492A-8B98-B64C044DC788}">
      <dgm:prSet/>
      <dgm:spPr/>
      <dgm:t>
        <a:bodyPr/>
        <a:lstStyle/>
        <a:p>
          <a:endParaRPr lang="en-US"/>
        </a:p>
      </dgm:t>
    </dgm:pt>
    <dgm:pt modelId="{110E7690-201F-43BE-9DDB-D998FA0E7955}">
      <dgm:prSet/>
      <dgm:spPr/>
      <dgm:t>
        <a:bodyPr/>
        <a:lstStyle/>
        <a:p>
          <a:r>
            <a:rPr lang="ru-RU"/>
            <a:t>Обновить систему оценки эффективности научной деятельности;</a:t>
          </a:r>
          <a:endParaRPr lang="en-US"/>
        </a:p>
      </dgm:t>
    </dgm:pt>
    <dgm:pt modelId="{0F94B507-4BD1-42AD-B4EA-7D7AB31DC533}" type="parTrans" cxnId="{C54209BC-FA80-4158-B323-5F41EA4DB427}">
      <dgm:prSet/>
      <dgm:spPr/>
      <dgm:t>
        <a:bodyPr/>
        <a:lstStyle/>
        <a:p>
          <a:endParaRPr lang="en-US"/>
        </a:p>
      </dgm:t>
    </dgm:pt>
    <dgm:pt modelId="{1F6D58A0-3CE8-479C-8D56-0DD458B5BA8C}" type="sibTrans" cxnId="{C54209BC-FA80-4158-B323-5F41EA4DB427}">
      <dgm:prSet/>
      <dgm:spPr/>
      <dgm:t>
        <a:bodyPr/>
        <a:lstStyle/>
        <a:p>
          <a:endParaRPr lang="en-US"/>
        </a:p>
      </dgm:t>
    </dgm:pt>
    <dgm:pt modelId="{3892ABFB-9258-46AE-810F-8DCAEFA002E2}">
      <dgm:prSet/>
      <dgm:spPr/>
      <dgm:t>
        <a:bodyPr/>
        <a:lstStyle/>
        <a:p>
          <a:r>
            <a:rPr lang="ru-RU"/>
            <a:t>Повысить публикационную активность;</a:t>
          </a:r>
          <a:endParaRPr lang="en-US"/>
        </a:p>
      </dgm:t>
    </dgm:pt>
    <dgm:pt modelId="{EBFAFADB-3DFB-4D62-9AA4-5CD5352186FD}" type="parTrans" cxnId="{A11529B5-4B23-44FF-9A28-9965586D2E34}">
      <dgm:prSet/>
      <dgm:spPr/>
      <dgm:t>
        <a:bodyPr/>
        <a:lstStyle/>
        <a:p>
          <a:endParaRPr lang="en-US"/>
        </a:p>
      </dgm:t>
    </dgm:pt>
    <dgm:pt modelId="{57A8DE4F-973A-4064-8399-44710EAA12A2}" type="sibTrans" cxnId="{A11529B5-4B23-44FF-9A28-9965586D2E34}">
      <dgm:prSet/>
      <dgm:spPr/>
      <dgm:t>
        <a:bodyPr/>
        <a:lstStyle/>
        <a:p>
          <a:endParaRPr lang="en-US"/>
        </a:p>
      </dgm:t>
    </dgm:pt>
    <dgm:pt modelId="{E35058C9-6480-457E-9B29-D43E6D0E143A}">
      <dgm:prSet/>
      <dgm:spPr/>
      <dgm:t>
        <a:bodyPr/>
        <a:lstStyle/>
        <a:p>
          <a:r>
            <a:rPr lang="ru-RU"/>
            <a:t>Содействовать публикациям результатов исследований в журналах с высоким импакт-фактором; </a:t>
          </a:r>
          <a:endParaRPr lang="en-US"/>
        </a:p>
      </dgm:t>
    </dgm:pt>
    <dgm:pt modelId="{09A93DC0-367C-421D-A845-63277A62306E}" type="parTrans" cxnId="{152B8C5C-1175-4925-8AAE-092D00A3AAB9}">
      <dgm:prSet/>
      <dgm:spPr/>
      <dgm:t>
        <a:bodyPr/>
        <a:lstStyle/>
        <a:p>
          <a:endParaRPr lang="en-US"/>
        </a:p>
      </dgm:t>
    </dgm:pt>
    <dgm:pt modelId="{657162C9-90E8-4EF3-9562-51744E7EF73C}" type="sibTrans" cxnId="{152B8C5C-1175-4925-8AAE-092D00A3AAB9}">
      <dgm:prSet/>
      <dgm:spPr/>
      <dgm:t>
        <a:bodyPr/>
        <a:lstStyle/>
        <a:p>
          <a:endParaRPr lang="en-US"/>
        </a:p>
      </dgm:t>
    </dgm:pt>
    <dgm:pt modelId="{757BF20F-2808-4812-B639-913A29E1588E}">
      <dgm:prSet/>
      <dgm:spPr/>
      <dgm:t>
        <a:bodyPr/>
        <a:lstStyle/>
        <a:p>
          <a:r>
            <a:rPr lang="ru-RU"/>
            <a:t>Комплексно актуализировать журнал «Вестник КРСУ</a:t>
          </a:r>
          <a:endParaRPr lang="en-US"/>
        </a:p>
      </dgm:t>
    </dgm:pt>
    <dgm:pt modelId="{25933FD3-8F9C-4434-962D-FDDA5CF1BBB8}" type="parTrans" cxnId="{709E9D02-2861-4AAE-9B46-1E31B0A31105}">
      <dgm:prSet/>
      <dgm:spPr/>
      <dgm:t>
        <a:bodyPr/>
        <a:lstStyle/>
        <a:p>
          <a:endParaRPr lang="en-US"/>
        </a:p>
      </dgm:t>
    </dgm:pt>
    <dgm:pt modelId="{9A42008D-ED4C-4950-BD98-3B283AD86013}" type="sibTrans" cxnId="{709E9D02-2861-4AAE-9B46-1E31B0A31105}">
      <dgm:prSet/>
      <dgm:spPr/>
      <dgm:t>
        <a:bodyPr/>
        <a:lstStyle/>
        <a:p>
          <a:endParaRPr lang="en-US"/>
        </a:p>
      </dgm:t>
    </dgm:pt>
    <dgm:pt modelId="{57AC08B3-1F6C-4F3C-B0AB-1267ABCF342E}">
      <dgm:prSet/>
      <dgm:spPr/>
      <dgm:t>
        <a:bodyPr/>
        <a:lstStyle/>
        <a:p>
          <a:r>
            <a:rPr lang="ru-RU"/>
            <a:t>Увеличить вовлеченность структурных подразделений в рамках госзаказа МОН КР </a:t>
          </a:r>
          <a:br>
            <a:rPr lang="en-US"/>
          </a:br>
          <a:r>
            <a:rPr lang="ru-RU"/>
            <a:t>и Минобрнауки РФ;</a:t>
          </a:r>
          <a:endParaRPr lang="en-US"/>
        </a:p>
      </dgm:t>
    </dgm:pt>
    <dgm:pt modelId="{77B7D0A3-85FE-4338-AE2E-AFA49AC44DA4}" type="parTrans" cxnId="{CE0E536B-6100-444D-A77C-49DC6268FD10}">
      <dgm:prSet/>
      <dgm:spPr/>
      <dgm:t>
        <a:bodyPr/>
        <a:lstStyle/>
        <a:p>
          <a:endParaRPr lang="en-US"/>
        </a:p>
      </dgm:t>
    </dgm:pt>
    <dgm:pt modelId="{381264B7-0261-47B6-BC7B-295654B4D624}" type="sibTrans" cxnId="{CE0E536B-6100-444D-A77C-49DC6268FD10}">
      <dgm:prSet/>
      <dgm:spPr/>
      <dgm:t>
        <a:bodyPr/>
        <a:lstStyle/>
        <a:p>
          <a:endParaRPr lang="en-US"/>
        </a:p>
      </dgm:t>
    </dgm:pt>
    <dgm:pt modelId="{C48BC19B-40BD-480D-941B-25D702BA231C}">
      <dgm:prSet/>
      <dgm:spPr/>
      <dgm:t>
        <a:bodyPr/>
        <a:lstStyle/>
        <a:p>
          <a:r>
            <a:rPr lang="ru-RU"/>
            <a:t>Разработать эффективный механизм сотрудничества с вузами-партнерами.</a:t>
          </a:r>
          <a:endParaRPr lang="en-US"/>
        </a:p>
      </dgm:t>
    </dgm:pt>
    <dgm:pt modelId="{A2731A0B-A57B-4433-891D-E564C7689A1D}" type="parTrans" cxnId="{3C87250F-41BC-423B-8981-F6892DEDA8A5}">
      <dgm:prSet/>
      <dgm:spPr/>
      <dgm:t>
        <a:bodyPr/>
        <a:lstStyle/>
        <a:p>
          <a:endParaRPr lang="en-US"/>
        </a:p>
      </dgm:t>
    </dgm:pt>
    <dgm:pt modelId="{57BABB13-4D68-495F-905B-60918E333D03}" type="sibTrans" cxnId="{3C87250F-41BC-423B-8981-F6892DEDA8A5}">
      <dgm:prSet/>
      <dgm:spPr/>
      <dgm:t>
        <a:bodyPr/>
        <a:lstStyle/>
        <a:p>
          <a:endParaRPr lang="en-US"/>
        </a:p>
      </dgm:t>
    </dgm:pt>
    <dgm:pt modelId="{905E0F6D-5919-41FC-83AD-D78C31442322}" type="pres">
      <dgm:prSet presAssocID="{F4402B6F-3D27-43AE-97D6-44C499B1BF62}" presName="Name0" presStyleCnt="0">
        <dgm:presLayoutVars>
          <dgm:dir/>
          <dgm:resizeHandles val="exact"/>
        </dgm:presLayoutVars>
      </dgm:prSet>
      <dgm:spPr/>
    </dgm:pt>
    <dgm:pt modelId="{F668AC67-2F30-4FCD-AEEC-269F5266270F}" type="pres">
      <dgm:prSet presAssocID="{0DEB1B42-4365-4ED5-8C1D-DC5EF03BF3CC}" presName="node" presStyleLbl="node1" presStyleIdx="0" presStyleCnt="11">
        <dgm:presLayoutVars>
          <dgm:bulletEnabled val="1"/>
        </dgm:presLayoutVars>
      </dgm:prSet>
      <dgm:spPr/>
    </dgm:pt>
    <dgm:pt modelId="{6AD86ECE-1F6C-4DA5-BBA7-05EB216AA469}" type="pres">
      <dgm:prSet presAssocID="{05B085B9-27BD-4C2D-9FD0-B2F758ECE8E5}" presName="sibTrans" presStyleLbl="sibTrans1D1" presStyleIdx="0" presStyleCnt="10"/>
      <dgm:spPr/>
    </dgm:pt>
    <dgm:pt modelId="{DB0854B8-28EB-4FC3-86A1-179AD7BDAA6F}" type="pres">
      <dgm:prSet presAssocID="{05B085B9-27BD-4C2D-9FD0-B2F758ECE8E5}" presName="connectorText" presStyleLbl="sibTrans1D1" presStyleIdx="0" presStyleCnt="10"/>
      <dgm:spPr/>
    </dgm:pt>
    <dgm:pt modelId="{E374C84F-FEA6-436E-8975-8F9C5436B88C}" type="pres">
      <dgm:prSet presAssocID="{7B2F24EF-E704-4161-83FF-FE0E9F1A717F}" presName="node" presStyleLbl="node1" presStyleIdx="1" presStyleCnt="11">
        <dgm:presLayoutVars>
          <dgm:bulletEnabled val="1"/>
        </dgm:presLayoutVars>
      </dgm:prSet>
      <dgm:spPr/>
    </dgm:pt>
    <dgm:pt modelId="{E0CBF94E-8CCD-4635-A04D-3BADC8FCC942}" type="pres">
      <dgm:prSet presAssocID="{B631286E-72F0-4FC4-898F-4C4752489939}" presName="sibTrans" presStyleLbl="sibTrans1D1" presStyleIdx="1" presStyleCnt="10"/>
      <dgm:spPr/>
    </dgm:pt>
    <dgm:pt modelId="{95B61F85-D896-4DAE-ADA6-40EF944E3000}" type="pres">
      <dgm:prSet presAssocID="{B631286E-72F0-4FC4-898F-4C4752489939}" presName="connectorText" presStyleLbl="sibTrans1D1" presStyleIdx="1" presStyleCnt="10"/>
      <dgm:spPr/>
    </dgm:pt>
    <dgm:pt modelId="{841A7B71-9691-4356-91BD-9224900DD1EE}" type="pres">
      <dgm:prSet presAssocID="{F60C261C-9664-47C2-8E05-FC4918D906B5}" presName="node" presStyleLbl="node1" presStyleIdx="2" presStyleCnt="11">
        <dgm:presLayoutVars>
          <dgm:bulletEnabled val="1"/>
        </dgm:presLayoutVars>
      </dgm:prSet>
      <dgm:spPr/>
    </dgm:pt>
    <dgm:pt modelId="{F7A460DF-5E06-4A06-9EDC-C1F73D2A4E2D}" type="pres">
      <dgm:prSet presAssocID="{3774A182-DAC8-4DC4-A9FF-B8B3A427C096}" presName="sibTrans" presStyleLbl="sibTrans1D1" presStyleIdx="2" presStyleCnt="10"/>
      <dgm:spPr/>
    </dgm:pt>
    <dgm:pt modelId="{3E716CD1-F7A3-4704-B464-48F87B055017}" type="pres">
      <dgm:prSet presAssocID="{3774A182-DAC8-4DC4-A9FF-B8B3A427C096}" presName="connectorText" presStyleLbl="sibTrans1D1" presStyleIdx="2" presStyleCnt="10"/>
      <dgm:spPr/>
    </dgm:pt>
    <dgm:pt modelId="{C5F027D2-2883-49D5-B5A5-9928C6DC0EAD}" type="pres">
      <dgm:prSet presAssocID="{59DE8D2A-FCE6-4666-947D-3DE535E77760}" presName="node" presStyleLbl="node1" presStyleIdx="3" presStyleCnt="11">
        <dgm:presLayoutVars>
          <dgm:bulletEnabled val="1"/>
        </dgm:presLayoutVars>
      </dgm:prSet>
      <dgm:spPr/>
    </dgm:pt>
    <dgm:pt modelId="{97B08245-4875-45FC-A663-3F339522D174}" type="pres">
      <dgm:prSet presAssocID="{420F4A6F-2660-4CE1-BE1F-F3FD09554BD9}" presName="sibTrans" presStyleLbl="sibTrans1D1" presStyleIdx="3" presStyleCnt="10"/>
      <dgm:spPr/>
    </dgm:pt>
    <dgm:pt modelId="{70B20D00-3000-4B28-BA6F-1DCDD78886F3}" type="pres">
      <dgm:prSet presAssocID="{420F4A6F-2660-4CE1-BE1F-F3FD09554BD9}" presName="connectorText" presStyleLbl="sibTrans1D1" presStyleIdx="3" presStyleCnt="10"/>
      <dgm:spPr/>
    </dgm:pt>
    <dgm:pt modelId="{07DC9B04-182F-42F3-9D57-3B41D6991B41}" type="pres">
      <dgm:prSet presAssocID="{67FA96C0-F53E-441A-A3E9-34F56DA16EA6}" presName="node" presStyleLbl="node1" presStyleIdx="4" presStyleCnt="11">
        <dgm:presLayoutVars>
          <dgm:bulletEnabled val="1"/>
        </dgm:presLayoutVars>
      </dgm:prSet>
      <dgm:spPr/>
    </dgm:pt>
    <dgm:pt modelId="{9D17EEDA-8D5F-453A-A87C-6CEDA3335713}" type="pres">
      <dgm:prSet presAssocID="{425C833B-A891-4D4F-80E0-7E60B8063A0A}" presName="sibTrans" presStyleLbl="sibTrans1D1" presStyleIdx="4" presStyleCnt="10"/>
      <dgm:spPr/>
    </dgm:pt>
    <dgm:pt modelId="{5C9784D8-459B-4966-B1F7-20C684AF6AB9}" type="pres">
      <dgm:prSet presAssocID="{425C833B-A891-4D4F-80E0-7E60B8063A0A}" presName="connectorText" presStyleLbl="sibTrans1D1" presStyleIdx="4" presStyleCnt="10"/>
      <dgm:spPr/>
    </dgm:pt>
    <dgm:pt modelId="{2FF0C6A1-9BC4-4EDE-A46F-8A35DE55601E}" type="pres">
      <dgm:prSet presAssocID="{110E7690-201F-43BE-9DDB-D998FA0E7955}" presName="node" presStyleLbl="node1" presStyleIdx="5" presStyleCnt="11">
        <dgm:presLayoutVars>
          <dgm:bulletEnabled val="1"/>
        </dgm:presLayoutVars>
      </dgm:prSet>
      <dgm:spPr/>
    </dgm:pt>
    <dgm:pt modelId="{56380094-75C4-41ED-B66F-8DE56702B9A3}" type="pres">
      <dgm:prSet presAssocID="{1F6D58A0-3CE8-479C-8D56-0DD458B5BA8C}" presName="sibTrans" presStyleLbl="sibTrans1D1" presStyleIdx="5" presStyleCnt="10"/>
      <dgm:spPr/>
    </dgm:pt>
    <dgm:pt modelId="{EDD811C0-8DED-4238-AC23-E17B7A0C564F}" type="pres">
      <dgm:prSet presAssocID="{1F6D58A0-3CE8-479C-8D56-0DD458B5BA8C}" presName="connectorText" presStyleLbl="sibTrans1D1" presStyleIdx="5" presStyleCnt="10"/>
      <dgm:spPr/>
    </dgm:pt>
    <dgm:pt modelId="{914C5F67-16A3-4189-836C-5C888EFBFA7A}" type="pres">
      <dgm:prSet presAssocID="{3892ABFB-9258-46AE-810F-8DCAEFA002E2}" presName="node" presStyleLbl="node1" presStyleIdx="6" presStyleCnt="11">
        <dgm:presLayoutVars>
          <dgm:bulletEnabled val="1"/>
        </dgm:presLayoutVars>
      </dgm:prSet>
      <dgm:spPr/>
    </dgm:pt>
    <dgm:pt modelId="{FF53FEB7-4B50-4C5A-BF17-7A9651F1465C}" type="pres">
      <dgm:prSet presAssocID="{57A8DE4F-973A-4064-8399-44710EAA12A2}" presName="sibTrans" presStyleLbl="sibTrans1D1" presStyleIdx="6" presStyleCnt="10"/>
      <dgm:spPr/>
    </dgm:pt>
    <dgm:pt modelId="{203D7F33-06DF-4508-B8C4-0C4B78C8A600}" type="pres">
      <dgm:prSet presAssocID="{57A8DE4F-973A-4064-8399-44710EAA12A2}" presName="connectorText" presStyleLbl="sibTrans1D1" presStyleIdx="6" presStyleCnt="10"/>
      <dgm:spPr/>
    </dgm:pt>
    <dgm:pt modelId="{D328B8DE-3F19-4E46-B048-69C8AF828B93}" type="pres">
      <dgm:prSet presAssocID="{E35058C9-6480-457E-9B29-D43E6D0E143A}" presName="node" presStyleLbl="node1" presStyleIdx="7" presStyleCnt="11">
        <dgm:presLayoutVars>
          <dgm:bulletEnabled val="1"/>
        </dgm:presLayoutVars>
      </dgm:prSet>
      <dgm:spPr/>
    </dgm:pt>
    <dgm:pt modelId="{D524CE47-38DA-4C05-9633-3C454EAC261C}" type="pres">
      <dgm:prSet presAssocID="{657162C9-90E8-4EF3-9562-51744E7EF73C}" presName="sibTrans" presStyleLbl="sibTrans1D1" presStyleIdx="7" presStyleCnt="10"/>
      <dgm:spPr/>
    </dgm:pt>
    <dgm:pt modelId="{7CA6F980-5432-49B8-8C36-3A67DB522A2F}" type="pres">
      <dgm:prSet presAssocID="{657162C9-90E8-4EF3-9562-51744E7EF73C}" presName="connectorText" presStyleLbl="sibTrans1D1" presStyleIdx="7" presStyleCnt="10"/>
      <dgm:spPr/>
    </dgm:pt>
    <dgm:pt modelId="{DC76FF48-D2EF-4A3A-9678-94AE80C3A283}" type="pres">
      <dgm:prSet presAssocID="{757BF20F-2808-4812-B639-913A29E1588E}" presName="node" presStyleLbl="node1" presStyleIdx="8" presStyleCnt="11">
        <dgm:presLayoutVars>
          <dgm:bulletEnabled val="1"/>
        </dgm:presLayoutVars>
      </dgm:prSet>
      <dgm:spPr/>
    </dgm:pt>
    <dgm:pt modelId="{F6B1B39F-AE42-4696-B292-A829F7B497DA}" type="pres">
      <dgm:prSet presAssocID="{9A42008D-ED4C-4950-BD98-3B283AD86013}" presName="sibTrans" presStyleLbl="sibTrans1D1" presStyleIdx="8" presStyleCnt="10"/>
      <dgm:spPr/>
    </dgm:pt>
    <dgm:pt modelId="{FE8D9CEF-6AF5-47DA-8AE7-D0E1ECB4F593}" type="pres">
      <dgm:prSet presAssocID="{9A42008D-ED4C-4950-BD98-3B283AD86013}" presName="connectorText" presStyleLbl="sibTrans1D1" presStyleIdx="8" presStyleCnt="10"/>
      <dgm:spPr/>
    </dgm:pt>
    <dgm:pt modelId="{43C3D45E-5CEC-4B33-93DC-66CDE20CE0DD}" type="pres">
      <dgm:prSet presAssocID="{57AC08B3-1F6C-4F3C-B0AB-1267ABCF342E}" presName="node" presStyleLbl="node1" presStyleIdx="9" presStyleCnt="11">
        <dgm:presLayoutVars>
          <dgm:bulletEnabled val="1"/>
        </dgm:presLayoutVars>
      </dgm:prSet>
      <dgm:spPr/>
    </dgm:pt>
    <dgm:pt modelId="{40D9472E-F729-42A9-A64B-7690C5204C3E}" type="pres">
      <dgm:prSet presAssocID="{381264B7-0261-47B6-BC7B-295654B4D624}" presName="sibTrans" presStyleLbl="sibTrans1D1" presStyleIdx="9" presStyleCnt="10"/>
      <dgm:spPr/>
    </dgm:pt>
    <dgm:pt modelId="{36D20C2C-5EC6-4E12-82B2-3ABD8CD109C1}" type="pres">
      <dgm:prSet presAssocID="{381264B7-0261-47B6-BC7B-295654B4D624}" presName="connectorText" presStyleLbl="sibTrans1D1" presStyleIdx="9" presStyleCnt="10"/>
      <dgm:spPr/>
    </dgm:pt>
    <dgm:pt modelId="{AAB7E4B1-1542-4658-B62E-1933CF8FC2B0}" type="pres">
      <dgm:prSet presAssocID="{C48BC19B-40BD-480D-941B-25D702BA231C}" presName="node" presStyleLbl="node1" presStyleIdx="10" presStyleCnt="11">
        <dgm:presLayoutVars>
          <dgm:bulletEnabled val="1"/>
        </dgm:presLayoutVars>
      </dgm:prSet>
      <dgm:spPr/>
    </dgm:pt>
  </dgm:ptLst>
  <dgm:cxnLst>
    <dgm:cxn modelId="{3934DB00-9D29-4387-A5A2-4E01E1525060}" type="presOf" srcId="{3892ABFB-9258-46AE-810F-8DCAEFA002E2}" destId="{914C5F67-16A3-4189-836C-5C888EFBFA7A}" srcOrd="0" destOrd="0" presId="urn:microsoft.com/office/officeart/2016/7/layout/RepeatingBendingProcessNew"/>
    <dgm:cxn modelId="{39799F01-53E9-420E-BAC0-D2D3EC2E7165}" type="presOf" srcId="{3774A182-DAC8-4DC4-A9FF-B8B3A427C096}" destId="{F7A460DF-5E06-4A06-9EDC-C1F73D2A4E2D}" srcOrd="0" destOrd="0" presId="urn:microsoft.com/office/officeart/2016/7/layout/RepeatingBendingProcessNew"/>
    <dgm:cxn modelId="{B50D2402-A017-4EF1-B486-AEB8FD72DEBD}" type="presOf" srcId="{67FA96C0-F53E-441A-A3E9-34F56DA16EA6}" destId="{07DC9B04-182F-42F3-9D57-3B41D6991B41}" srcOrd="0" destOrd="0" presId="urn:microsoft.com/office/officeart/2016/7/layout/RepeatingBendingProcessNew"/>
    <dgm:cxn modelId="{709E9D02-2861-4AAE-9B46-1E31B0A31105}" srcId="{F4402B6F-3D27-43AE-97D6-44C499B1BF62}" destId="{757BF20F-2808-4812-B639-913A29E1588E}" srcOrd="8" destOrd="0" parTransId="{25933FD3-8F9C-4434-962D-FDDA5CF1BBB8}" sibTransId="{9A42008D-ED4C-4950-BD98-3B283AD86013}"/>
    <dgm:cxn modelId="{3C87250F-41BC-423B-8981-F6892DEDA8A5}" srcId="{F4402B6F-3D27-43AE-97D6-44C499B1BF62}" destId="{C48BC19B-40BD-480D-941B-25D702BA231C}" srcOrd="10" destOrd="0" parTransId="{A2731A0B-A57B-4433-891D-E564C7689A1D}" sibTransId="{57BABB13-4D68-495F-905B-60918E333D03}"/>
    <dgm:cxn modelId="{3CB0F314-B13D-42BF-8A71-DA4E0F24B8DB}" type="presOf" srcId="{110E7690-201F-43BE-9DDB-D998FA0E7955}" destId="{2FF0C6A1-9BC4-4EDE-A46F-8A35DE55601E}" srcOrd="0" destOrd="0" presId="urn:microsoft.com/office/officeart/2016/7/layout/RepeatingBendingProcessNew"/>
    <dgm:cxn modelId="{A2D97316-3AB5-4FAB-88C2-B4B287B9C316}" type="presOf" srcId="{9A42008D-ED4C-4950-BD98-3B283AD86013}" destId="{F6B1B39F-AE42-4696-B292-A829F7B497DA}" srcOrd="0" destOrd="0" presId="urn:microsoft.com/office/officeart/2016/7/layout/RepeatingBendingProcessNew"/>
    <dgm:cxn modelId="{20252728-6639-4A16-BCEE-F56B9AEEA33B}" type="presOf" srcId="{1F6D58A0-3CE8-479C-8D56-0DD458B5BA8C}" destId="{56380094-75C4-41ED-B66F-8DE56702B9A3}" srcOrd="0" destOrd="0" presId="urn:microsoft.com/office/officeart/2016/7/layout/RepeatingBendingProcessNew"/>
    <dgm:cxn modelId="{7B5ED32A-10BA-44D5-9058-50494E6F06C6}" type="presOf" srcId="{7B2F24EF-E704-4161-83FF-FE0E9F1A717F}" destId="{E374C84F-FEA6-436E-8975-8F9C5436B88C}" srcOrd="0" destOrd="0" presId="urn:microsoft.com/office/officeart/2016/7/layout/RepeatingBendingProcessNew"/>
    <dgm:cxn modelId="{3EAB1231-46C3-474D-A18B-6042E9771724}" type="presOf" srcId="{59DE8D2A-FCE6-4666-947D-3DE535E77760}" destId="{C5F027D2-2883-49D5-B5A5-9928C6DC0EAD}" srcOrd="0" destOrd="0" presId="urn:microsoft.com/office/officeart/2016/7/layout/RepeatingBendingProcessNew"/>
    <dgm:cxn modelId="{A1D48E37-06DC-4958-A891-08010C1CFFF9}" type="presOf" srcId="{757BF20F-2808-4812-B639-913A29E1588E}" destId="{DC76FF48-D2EF-4A3A-9678-94AE80C3A283}" srcOrd="0" destOrd="0" presId="urn:microsoft.com/office/officeart/2016/7/layout/RepeatingBendingProcessNew"/>
    <dgm:cxn modelId="{23CDD638-032C-4C99-9FE5-1BC51C019340}" type="presOf" srcId="{05B085B9-27BD-4C2D-9FD0-B2F758ECE8E5}" destId="{6AD86ECE-1F6C-4DA5-BBA7-05EB216AA469}" srcOrd="0" destOrd="0" presId="urn:microsoft.com/office/officeart/2016/7/layout/RepeatingBendingProcessNew"/>
    <dgm:cxn modelId="{DB47643B-1FD9-414D-9D1A-19E699B561BC}" type="presOf" srcId="{657162C9-90E8-4EF3-9562-51744E7EF73C}" destId="{D524CE47-38DA-4C05-9633-3C454EAC261C}" srcOrd="0" destOrd="0" presId="urn:microsoft.com/office/officeart/2016/7/layout/RepeatingBendingProcessNew"/>
    <dgm:cxn modelId="{152B8C5C-1175-4925-8AAE-092D00A3AAB9}" srcId="{F4402B6F-3D27-43AE-97D6-44C499B1BF62}" destId="{E35058C9-6480-457E-9B29-D43E6D0E143A}" srcOrd="7" destOrd="0" parTransId="{09A93DC0-367C-421D-A845-63277A62306E}" sibTransId="{657162C9-90E8-4EF3-9562-51744E7EF73C}"/>
    <dgm:cxn modelId="{16303C41-4977-43F7-85E3-931FD4B8EEDA}" type="presOf" srcId="{57A8DE4F-973A-4064-8399-44710EAA12A2}" destId="{203D7F33-06DF-4508-B8C4-0C4B78C8A600}" srcOrd="1" destOrd="0" presId="urn:microsoft.com/office/officeart/2016/7/layout/RepeatingBendingProcessNew"/>
    <dgm:cxn modelId="{0B02AD42-0B8B-4343-891C-7BFF1AB45FCC}" type="presOf" srcId="{657162C9-90E8-4EF3-9562-51744E7EF73C}" destId="{7CA6F980-5432-49B8-8C36-3A67DB522A2F}" srcOrd="1" destOrd="0" presId="urn:microsoft.com/office/officeart/2016/7/layout/RepeatingBendingProcessNew"/>
    <dgm:cxn modelId="{7BE6C863-C73B-42DC-8FD7-A14AB759326A}" srcId="{F4402B6F-3D27-43AE-97D6-44C499B1BF62}" destId="{F60C261C-9664-47C2-8E05-FC4918D906B5}" srcOrd="2" destOrd="0" parTransId="{099E4711-C539-4BA1-B0A2-92DA09072E0A}" sibTransId="{3774A182-DAC8-4DC4-A9FF-B8B3A427C096}"/>
    <dgm:cxn modelId="{5B895664-81CB-4961-BCE7-0BCB37DEE52F}" type="presOf" srcId="{05B085B9-27BD-4C2D-9FD0-B2F758ECE8E5}" destId="{DB0854B8-28EB-4FC3-86A1-179AD7BDAA6F}" srcOrd="1" destOrd="0" presId="urn:microsoft.com/office/officeart/2016/7/layout/RepeatingBendingProcessNew"/>
    <dgm:cxn modelId="{D892E844-6702-4594-AB20-3692F0AB773F}" type="presOf" srcId="{F4402B6F-3D27-43AE-97D6-44C499B1BF62}" destId="{905E0F6D-5919-41FC-83AD-D78C31442322}" srcOrd="0" destOrd="0" presId="urn:microsoft.com/office/officeart/2016/7/layout/RepeatingBendingProcessNew"/>
    <dgm:cxn modelId="{AC116968-DB57-4FC4-B9F5-286F9E34ED79}" type="presOf" srcId="{C48BC19B-40BD-480D-941B-25D702BA231C}" destId="{AAB7E4B1-1542-4658-B62E-1933CF8FC2B0}" srcOrd="0" destOrd="0" presId="urn:microsoft.com/office/officeart/2016/7/layout/RepeatingBendingProcessNew"/>
    <dgm:cxn modelId="{60901469-C8BA-4E49-9AC6-67AABA80FE5D}" type="presOf" srcId="{0DEB1B42-4365-4ED5-8C1D-DC5EF03BF3CC}" destId="{F668AC67-2F30-4FCD-AEEC-269F5266270F}" srcOrd="0" destOrd="0" presId="urn:microsoft.com/office/officeart/2016/7/layout/RepeatingBendingProcessNew"/>
    <dgm:cxn modelId="{6025206B-5519-412E-AC18-61B4CFEF9AA9}" srcId="{F4402B6F-3D27-43AE-97D6-44C499B1BF62}" destId="{7B2F24EF-E704-4161-83FF-FE0E9F1A717F}" srcOrd="1" destOrd="0" parTransId="{DA64F13F-CAF2-4CC9-966A-23F72FF0429C}" sibTransId="{B631286E-72F0-4FC4-898F-4C4752489939}"/>
    <dgm:cxn modelId="{CE0E536B-6100-444D-A77C-49DC6268FD10}" srcId="{F4402B6F-3D27-43AE-97D6-44C499B1BF62}" destId="{57AC08B3-1F6C-4F3C-B0AB-1267ABCF342E}" srcOrd="9" destOrd="0" parTransId="{77B7D0A3-85FE-4338-AE2E-AFA49AC44DA4}" sibTransId="{381264B7-0261-47B6-BC7B-295654B4D624}"/>
    <dgm:cxn modelId="{A868966C-EF9E-49DF-8FEA-4D76D72AAECA}" srcId="{F4402B6F-3D27-43AE-97D6-44C499B1BF62}" destId="{59DE8D2A-FCE6-4666-947D-3DE535E77760}" srcOrd="3" destOrd="0" parTransId="{EF9003C8-876C-482B-9E15-36567B4E254E}" sibTransId="{420F4A6F-2660-4CE1-BE1F-F3FD09554BD9}"/>
    <dgm:cxn modelId="{E8A2F073-2A58-497E-9CC2-D3DFE40E0874}" type="presOf" srcId="{F60C261C-9664-47C2-8E05-FC4918D906B5}" destId="{841A7B71-9691-4356-91BD-9224900DD1EE}" srcOrd="0" destOrd="0" presId="urn:microsoft.com/office/officeart/2016/7/layout/RepeatingBendingProcessNew"/>
    <dgm:cxn modelId="{996D3176-6A8F-4643-AABA-6B9F6C2CEA8B}" type="presOf" srcId="{420F4A6F-2660-4CE1-BE1F-F3FD09554BD9}" destId="{70B20D00-3000-4B28-BA6F-1DCDD78886F3}" srcOrd="1" destOrd="0" presId="urn:microsoft.com/office/officeart/2016/7/layout/RepeatingBendingProcessNew"/>
    <dgm:cxn modelId="{66907A77-DD90-42F4-BBDB-AE7D24AAE162}" type="presOf" srcId="{57AC08B3-1F6C-4F3C-B0AB-1267ABCF342E}" destId="{43C3D45E-5CEC-4B33-93DC-66CDE20CE0DD}" srcOrd="0" destOrd="0" presId="urn:microsoft.com/office/officeart/2016/7/layout/RepeatingBendingProcessNew"/>
    <dgm:cxn modelId="{62439A7F-4D6F-4195-8B45-3F86F97DDBA5}" type="presOf" srcId="{E35058C9-6480-457E-9B29-D43E6D0E143A}" destId="{D328B8DE-3F19-4E46-B048-69C8AF828B93}" srcOrd="0" destOrd="0" presId="urn:microsoft.com/office/officeart/2016/7/layout/RepeatingBendingProcessNew"/>
    <dgm:cxn modelId="{A45D0F80-4FED-4C0D-8C87-764C7E544F14}" srcId="{F4402B6F-3D27-43AE-97D6-44C499B1BF62}" destId="{0DEB1B42-4365-4ED5-8C1D-DC5EF03BF3CC}" srcOrd="0" destOrd="0" parTransId="{A0223239-7117-468F-B228-6BCA8AC6E3F9}" sibTransId="{05B085B9-27BD-4C2D-9FD0-B2F758ECE8E5}"/>
    <dgm:cxn modelId="{2BA90E8E-EE4F-45E1-82C7-6C47F413556B}" type="presOf" srcId="{B631286E-72F0-4FC4-898F-4C4752489939}" destId="{E0CBF94E-8CCD-4635-A04D-3BADC8FCC942}" srcOrd="0" destOrd="0" presId="urn:microsoft.com/office/officeart/2016/7/layout/RepeatingBendingProcessNew"/>
    <dgm:cxn modelId="{A0EBB2A0-5245-4828-BDEB-D598D099AAA2}" type="presOf" srcId="{381264B7-0261-47B6-BC7B-295654B4D624}" destId="{40D9472E-F729-42A9-A64B-7690C5204C3E}" srcOrd="0" destOrd="0" presId="urn:microsoft.com/office/officeart/2016/7/layout/RepeatingBendingProcessNew"/>
    <dgm:cxn modelId="{7498C6A4-A182-4740-A064-72ECD2AE03FE}" type="presOf" srcId="{3774A182-DAC8-4DC4-A9FF-B8B3A427C096}" destId="{3E716CD1-F7A3-4704-B464-48F87B055017}" srcOrd="1" destOrd="0" presId="urn:microsoft.com/office/officeart/2016/7/layout/RepeatingBendingProcessNew"/>
    <dgm:cxn modelId="{630062A6-2021-49C6-A1D5-ECD14D31C36E}" type="presOf" srcId="{9A42008D-ED4C-4950-BD98-3B283AD86013}" destId="{FE8D9CEF-6AF5-47DA-8AE7-D0E1ECB4F593}" srcOrd="1" destOrd="0" presId="urn:microsoft.com/office/officeart/2016/7/layout/RepeatingBendingProcessNew"/>
    <dgm:cxn modelId="{A7457AB2-9E9D-43F6-8763-3FBD1DDC95BE}" type="presOf" srcId="{B631286E-72F0-4FC4-898F-4C4752489939}" destId="{95B61F85-D896-4DAE-ADA6-40EF944E3000}" srcOrd="1" destOrd="0" presId="urn:microsoft.com/office/officeart/2016/7/layout/RepeatingBendingProcessNew"/>
    <dgm:cxn modelId="{A11529B5-4B23-44FF-9A28-9965586D2E34}" srcId="{F4402B6F-3D27-43AE-97D6-44C499B1BF62}" destId="{3892ABFB-9258-46AE-810F-8DCAEFA002E2}" srcOrd="6" destOrd="0" parTransId="{EBFAFADB-3DFB-4D62-9AA4-5CD5352186FD}" sibTransId="{57A8DE4F-973A-4064-8399-44710EAA12A2}"/>
    <dgm:cxn modelId="{E8AFC2B6-4193-4F21-BED3-DB1945735E10}" type="presOf" srcId="{57A8DE4F-973A-4064-8399-44710EAA12A2}" destId="{FF53FEB7-4B50-4C5A-BF17-7A9651F1465C}" srcOrd="0" destOrd="0" presId="urn:microsoft.com/office/officeart/2016/7/layout/RepeatingBendingProcessNew"/>
    <dgm:cxn modelId="{C54209BC-FA80-4158-B323-5F41EA4DB427}" srcId="{F4402B6F-3D27-43AE-97D6-44C499B1BF62}" destId="{110E7690-201F-43BE-9DDB-D998FA0E7955}" srcOrd="5" destOrd="0" parTransId="{0F94B507-4BD1-42AD-B4EA-7D7AB31DC533}" sibTransId="{1F6D58A0-3CE8-479C-8D56-0DD458B5BA8C}"/>
    <dgm:cxn modelId="{2D934EBF-61A8-4BA6-85F0-555349045CE7}" type="presOf" srcId="{1F6D58A0-3CE8-479C-8D56-0DD458B5BA8C}" destId="{EDD811C0-8DED-4238-AC23-E17B7A0C564F}" srcOrd="1" destOrd="0" presId="urn:microsoft.com/office/officeart/2016/7/layout/RepeatingBendingProcessNew"/>
    <dgm:cxn modelId="{71E782C1-E341-4307-8D39-0B415D88BEE9}" type="presOf" srcId="{425C833B-A891-4D4F-80E0-7E60B8063A0A}" destId="{5C9784D8-459B-4966-B1F7-20C684AF6AB9}" srcOrd="1" destOrd="0" presId="urn:microsoft.com/office/officeart/2016/7/layout/RepeatingBendingProcessNew"/>
    <dgm:cxn modelId="{78F7C2E6-A8C7-4B88-8741-D171062BC2D3}" type="presOf" srcId="{420F4A6F-2660-4CE1-BE1F-F3FD09554BD9}" destId="{97B08245-4875-45FC-A663-3F339522D174}" srcOrd="0" destOrd="0" presId="urn:microsoft.com/office/officeart/2016/7/layout/RepeatingBendingProcessNew"/>
    <dgm:cxn modelId="{F300E7E8-1C68-492A-8B98-B64C044DC788}" srcId="{F4402B6F-3D27-43AE-97D6-44C499B1BF62}" destId="{67FA96C0-F53E-441A-A3E9-34F56DA16EA6}" srcOrd="4" destOrd="0" parTransId="{8CE40A07-F6F2-44B5-AB80-2DE425CEC70C}" sibTransId="{425C833B-A891-4D4F-80E0-7E60B8063A0A}"/>
    <dgm:cxn modelId="{B5EB24EC-AFBD-4848-B505-67F05D572948}" type="presOf" srcId="{425C833B-A891-4D4F-80E0-7E60B8063A0A}" destId="{9D17EEDA-8D5F-453A-A87C-6CEDA3335713}" srcOrd="0" destOrd="0" presId="urn:microsoft.com/office/officeart/2016/7/layout/RepeatingBendingProcessNew"/>
    <dgm:cxn modelId="{F2C7A6F0-13F5-44B4-86B8-6B7B6F1891D5}" type="presOf" srcId="{381264B7-0261-47B6-BC7B-295654B4D624}" destId="{36D20C2C-5EC6-4E12-82B2-3ABD8CD109C1}" srcOrd="1" destOrd="0" presId="urn:microsoft.com/office/officeart/2016/7/layout/RepeatingBendingProcessNew"/>
    <dgm:cxn modelId="{0E010016-31A8-47A4-9315-5AC38CF29214}" type="presParOf" srcId="{905E0F6D-5919-41FC-83AD-D78C31442322}" destId="{F668AC67-2F30-4FCD-AEEC-269F5266270F}" srcOrd="0" destOrd="0" presId="urn:microsoft.com/office/officeart/2016/7/layout/RepeatingBendingProcessNew"/>
    <dgm:cxn modelId="{391F13B3-18B7-4C9E-A054-EAA09934992F}" type="presParOf" srcId="{905E0F6D-5919-41FC-83AD-D78C31442322}" destId="{6AD86ECE-1F6C-4DA5-BBA7-05EB216AA469}" srcOrd="1" destOrd="0" presId="urn:microsoft.com/office/officeart/2016/7/layout/RepeatingBendingProcessNew"/>
    <dgm:cxn modelId="{BA84354A-2EE8-40BC-8E10-8C321F53AA0D}" type="presParOf" srcId="{6AD86ECE-1F6C-4DA5-BBA7-05EB216AA469}" destId="{DB0854B8-28EB-4FC3-86A1-179AD7BDAA6F}" srcOrd="0" destOrd="0" presId="urn:microsoft.com/office/officeart/2016/7/layout/RepeatingBendingProcessNew"/>
    <dgm:cxn modelId="{A55279B3-3E94-4163-B543-8EB85FC90B89}" type="presParOf" srcId="{905E0F6D-5919-41FC-83AD-D78C31442322}" destId="{E374C84F-FEA6-436E-8975-8F9C5436B88C}" srcOrd="2" destOrd="0" presId="urn:microsoft.com/office/officeart/2016/7/layout/RepeatingBendingProcessNew"/>
    <dgm:cxn modelId="{4A7BD37A-A55C-49A5-A4B7-DD175FF77E5F}" type="presParOf" srcId="{905E0F6D-5919-41FC-83AD-D78C31442322}" destId="{E0CBF94E-8CCD-4635-A04D-3BADC8FCC942}" srcOrd="3" destOrd="0" presId="urn:microsoft.com/office/officeart/2016/7/layout/RepeatingBendingProcessNew"/>
    <dgm:cxn modelId="{CE91CBBA-A142-4D22-9262-C211C261BD45}" type="presParOf" srcId="{E0CBF94E-8CCD-4635-A04D-3BADC8FCC942}" destId="{95B61F85-D896-4DAE-ADA6-40EF944E3000}" srcOrd="0" destOrd="0" presId="urn:microsoft.com/office/officeart/2016/7/layout/RepeatingBendingProcessNew"/>
    <dgm:cxn modelId="{7AD04255-73F4-4989-B811-7585CE5206D7}" type="presParOf" srcId="{905E0F6D-5919-41FC-83AD-D78C31442322}" destId="{841A7B71-9691-4356-91BD-9224900DD1EE}" srcOrd="4" destOrd="0" presId="urn:microsoft.com/office/officeart/2016/7/layout/RepeatingBendingProcessNew"/>
    <dgm:cxn modelId="{55B15E3B-51D2-417C-ABA9-E6A2DC54BDA7}" type="presParOf" srcId="{905E0F6D-5919-41FC-83AD-D78C31442322}" destId="{F7A460DF-5E06-4A06-9EDC-C1F73D2A4E2D}" srcOrd="5" destOrd="0" presId="urn:microsoft.com/office/officeart/2016/7/layout/RepeatingBendingProcessNew"/>
    <dgm:cxn modelId="{076DBDA2-4C58-4BB9-8A62-B89E84E49502}" type="presParOf" srcId="{F7A460DF-5E06-4A06-9EDC-C1F73D2A4E2D}" destId="{3E716CD1-F7A3-4704-B464-48F87B055017}" srcOrd="0" destOrd="0" presId="urn:microsoft.com/office/officeart/2016/7/layout/RepeatingBendingProcessNew"/>
    <dgm:cxn modelId="{83518219-1300-4428-BA7A-9E55BD977896}" type="presParOf" srcId="{905E0F6D-5919-41FC-83AD-D78C31442322}" destId="{C5F027D2-2883-49D5-B5A5-9928C6DC0EAD}" srcOrd="6" destOrd="0" presId="urn:microsoft.com/office/officeart/2016/7/layout/RepeatingBendingProcessNew"/>
    <dgm:cxn modelId="{6BCE5E5A-842A-4E9B-AA7F-6BFEE97C6A9F}" type="presParOf" srcId="{905E0F6D-5919-41FC-83AD-D78C31442322}" destId="{97B08245-4875-45FC-A663-3F339522D174}" srcOrd="7" destOrd="0" presId="urn:microsoft.com/office/officeart/2016/7/layout/RepeatingBendingProcessNew"/>
    <dgm:cxn modelId="{F57FAA61-F6EA-4EBA-93A4-83506144E673}" type="presParOf" srcId="{97B08245-4875-45FC-A663-3F339522D174}" destId="{70B20D00-3000-4B28-BA6F-1DCDD78886F3}" srcOrd="0" destOrd="0" presId="urn:microsoft.com/office/officeart/2016/7/layout/RepeatingBendingProcessNew"/>
    <dgm:cxn modelId="{29974507-0D73-44BC-897D-49B0A90772FA}" type="presParOf" srcId="{905E0F6D-5919-41FC-83AD-D78C31442322}" destId="{07DC9B04-182F-42F3-9D57-3B41D6991B41}" srcOrd="8" destOrd="0" presId="urn:microsoft.com/office/officeart/2016/7/layout/RepeatingBendingProcessNew"/>
    <dgm:cxn modelId="{91BFCE9D-1E38-47AF-BBED-3F31CCC412D1}" type="presParOf" srcId="{905E0F6D-5919-41FC-83AD-D78C31442322}" destId="{9D17EEDA-8D5F-453A-A87C-6CEDA3335713}" srcOrd="9" destOrd="0" presId="urn:microsoft.com/office/officeart/2016/7/layout/RepeatingBendingProcessNew"/>
    <dgm:cxn modelId="{8408C446-0531-4B2A-A2CF-D8F386F8A6A8}" type="presParOf" srcId="{9D17EEDA-8D5F-453A-A87C-6CEDA3335713}" destId="{5C9784D8-459B-4966-B1F7-20C684AF6AB9}" srcOrd="0" destOrd="0" presId="urn:microsoft.com/office/officeart/2016/7/layout/RepeatingBendingProcessNew"/>
    <dgm:cxn modelId="{8FF6EE78-51AA-4BB6-86FD-58C03EA3B52C}" type="presParOf" srcId="{905E0F6D-5919-41FC-83AD-D78C31442322}" destId="{2FF0C6A1-9BC4-4EDE-A46F-8A35DE55601E}" srcOrd="10" destOrd="0" presId="urn:microsoft.com/office/officeart/2016/7/layout/RepeatingBendingProcessNew"/>
    <dgm:cxn modelId="{3B19FB2F-2650-4054-A972-7A5E92305A30}" type="presParOf" srcId="{905E0F6D-5919-41FC-83AD-D78C31442322}" destId="{56380094-75C4-41ED-B66F-8DE56702B9A3}" srcOrd="11" destOrd="0" presId="urn:microsoft.com/office/officeart/2016/7/layout/RepeatingBendingProcessNew"/>
    <dgm:cxn modelId="{69C66BF5-FB27-4913-A8B1-7E45C4F97565}" type="presParOf" srcId="{56380094-75C4-41ED-B66F-8DE56702B9A3}" destId="{EDD811C0-8DED-4238-AC23-E17B7A0C564F}" srcOrd="0" destOrd="0" presId="urn:microsoft.com/office/officeart/2016/7/layout/RepeatingBendingProcessNew"/>
    <dgm:cxn modelId="{D0779F29-7595-4090-836A-CEC3E0E65E09}" type="presParOf" srcId="{905E0F6D-5919-41FC-83AD-D78C31442322}" destId="{914C5F67-16A3-4189-836C-5C888EFBFA7A}" srcOrd="12" destOrd="0" presId="urn:microsoft.com/office/officeart/2016/7/layout/RepeatingBendingProcessNew"/>
    <dgm:cxn modelId="{4FE613F1-6C4C-4F78-8225-C2B52B504759}" type="presParOf" srcId="{905E0F6D-5919-41FC-83AD-D78C31442322}" destId="{FF53FEB7-4B50-4C5A-BF17-7A9651F1465C}" srcOrd="13" destOrd="0" presId="urn:microsoft.com/office/officeart/2016/7/layout/RepeatingBendingProcessNew"/>
    <dgm:cxn modelId="{947B7FAD-C4EB-4C34-8B7D-3684E62E3C9C}" type="presParOf" srcId="{FF53FEB7-4B50-4C5A-BF17-7A9651F1465C}" destId="{203D7F33-06DF-4508-B8C4-0C4B78C8A600}" srcOrd="0" destOrd="0" presId="urn:microsoft.com/office/officeart/2016/7/layout/RepeatingBendingProcessNew"/>
    <dgm:cxn modelId="{2D61DF3E-A46C-4E2E-BF7C-D82487751D17}" type="presParOf" srcId="{905E0F6D-5919-41FC-83AD-D78C31442322}" destId="{D328B8DE-3F19-4E46-B048-69C8AF828B93}" srcOrd="14" destOrd="0" presId="urn:microsoft.com/office/officeart/2016/7/layout/RepeatingBendingProcessNew"/>
    <dgm:cxn modelId="{B7E7896F-8281-4DB0-8E57-698A8A0733C1}" type="presParOf" srcId="{905E0F6D-5919-41FC-83AD-D78C31442322}" destId="{D524CE47-38DA-4C05-9633-3C454EAC261C}" srcOrd="15" destOrd="0" presId="urn:microsoft.com/office/officeart/2016/7/layout/RepeatingBendingProcessNew"/>
    <dgm:cxn modelId="{75D8D151-0C35-4F7F-95FB-F97D91ECF5D5}" type="presParOf" srcId="{D524CE47-38DA-4C05-9633-3C454EAC261C}" destId="{7CA6F980-5432-49B8-8C36-3A67DB522A2F}" srcOrd="0" destOrd="0" presId="urn:microsoft.com/office/officeart/2016/7/layout/RepeatingBendingProcessNew"/>
    <dgm:cxn modelId="{E41148CA-B18D-4A52-AF97-589E6ACDBA06}" type="presParOf" srcId="{905E0F6D-5919-41FC-83AD-D78C31442322}" destId="{DC76FF48-D2EF-4A3A-9678-94AE80C3A283}" srcOrd="16" destOrd="0" presId="urn:microsoft.com/office/officeart/2016/7/layout/RepeatingBendingProcessNew"/>
    <dgm:cxn modelId="{7878D8A3-ECD2-4374-A579-D26D53B80676}" type="presParOf" srcId="{905E0F6D-5919-41FC-83AD-D78C31442322}" destId="{F6B1B39F-AE42-4696-B292-A829F7B497DA}" srcOrd="17" destOrd="0" presId="urn:microsoft.com/office/officeart/2016/7/layout/RepeatingBendingProcessNew"/>
    <dgm:cxn modelId="{7CBD52FD-0DCC-4F77-904F-0676101D980F}" type="presParOf" srcId="{F6B1B39F-AE42-4696-B292-A829F7B497DA}" destId="{FE8D9CEF-6AF5-47DA-8AE7-D0E1ECB4F593}" srcOrd="0" destOrd="0" presId="urn:microsoft.com/office/officeart/2016/7/layout/RepeatingBendingProcessNew"/>
    <dgm:cxn modelId="{FE319FD0-6E25-4BE5-BB32-EA1ED869A658}" type="presParOf" srcId="{905E0F6D-5919-41FC-83AD-D78C31442322}" destId="{43C3D45E-5CEC-4B33-93DC-66CDE20CE0DD}" srcOrd="18" destOrd="0" presId="urn:microsoft.com/office/officeart/2016/7/layout/RepeatingBendingProcessNew"/>
    <dgm:cxn modelId="{9BF256F7-ED2A-4648-BD94-3C2D0F53E408}" type="presParOf" srcId="{905E0F6D-5919-41FC-83AD-D78C31442322}" destId="{40D9472E-F729-42A9-A64B-7690C5204C3E}" srcOrd="19" destOrd="0" presId="urn:microsoft.com/office/officeart/2016/7/layout/RepeatingBendingProcessNew"/>
    <dgm:cxn modelId="{6CD22CEF-61BA-4FAB-A4F1-F3270403A395}" type="presParOf" srcId="{40D9472E-F729-42A9-A64B-7690C5204C3E}" destId="{36D20C2C-5EC6-4E12-82B2-3ABD8CD109C1}" srcOrd="0" destOrd="0" presId="urn:microsoft.com/office/officeart/2016/7/layout/RepeatingBendingProcessNew"/>
    <dgm:cxn modelId="{2D420412-AED9-4088-8169-822F4D6E3DF7}" type="presParOf" srcId="{905E0F6D-5919-41FC-83AD-D78C31442322}" destId="{AAB7E4B1-1542-4658-B62E-1933CF8FC2B0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1EA1F-4A95-440E-B78B-113AEF781BE9}">
      <dsp:nvSpPr>
        <dsp:cNvPr id="0" name=""/>
        <dsp:cNvSpPr/>
      </dsp:nvSpPr>
      <dsp:spPr>
        <a:xfrm>
          <a:off x="0" y="75913"/>
          <a:ext cx="6574972" cy="8342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125 </a:t>
          </a:r>
          <a:r>
            <a:rPr lang="en-US" sz="2100" kern="1200"/>
            <a:t>публикаций (</a:t>
          </a:r>
          <a:r>
            <a:rPr lang="en-US" sz="2100" b="1" i="0" kern="1200"/>
            <a:t>Scopus);</a:t>
          </a:r>
          <a:endParaRPr lang="en-US" sz="2100" kern="1200"/>
        </a:p>
      </dsp:txBody>
      <dsp:txXfrm>
        <a:off x="40724" y="116637"/>
        <a:ext cx="6493524" cy="752780"/>
      </dsp:txXfrm>
    </dsp:sp>
    <dsp:sp modelId="{4F9D020B-4D39-44C6-821C-538B7A2CB1A4}">
      <dsp:nvSpPr>
        <dsp:cNvPr id="0" name=""/>
        <dsp:cNvSpPr/>
      </dsp:nvSpPr>
      <dsp:spPr>
        <a:xfrm>
          <a:off x="0" y="970621"/>
          <a:ext cx="6574972" cy="8342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450</a:t>
          </a:r>
          <a:r>
            <a:rPr lang="en-US" sz="2100" kern="1200"/>
            <a:t> публикаций </a:t>
          </a:r>
          <a:r>
            <a:rPr lang="en-US" sz="2100" b="1" kern="1200"/>
            <a:t>(РИНЦ)</a:t>
          </a:r>
          <a:endParaRPr lang="en-US" sz="2100" kern="1200"/>
        </a:p>
      </dsp:txBody>
      <dsp:txXfrm>
        <a:off x="40724" y="1011345"/>
        <a:ext cx="6493524" cy="752780"/>
      </dsp:txXfrm>
    </dsp:sp>
    <dsp:sp modelId="{E329FEDC-8D03-4D7A-900B-ADB1D7B597C1}">
      <dsp:nvSpPr>
        <dsp:cNvPr id="0" name=""/>
        <dsp:cNvSpPr/>
      </dsp:nvSpPr>
      <dsp:spPr>
        <a:xfrm>
          <a:off x="0" y="1865329"/>
          <a:ext cx="6574972" cy="8342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КРСУ в национальном рейтинге </a:t>
          </a:r>
          <a:r>
            <a:rPr lang="en-US" sz="2100" b="1" kern="1200"/>
            <a:t>Ednet</a:t>
          </a:r>
          <a:endParaRPr lang="en-US" sz="2100" kern="1200"/>
        </a:p>
      </dsp:txBody>
      <dsp:txXfrm>
        <a:off x="40724" y="1906053"/>
        <a:ext cx="6493524" cy="752780"/>
      </dsp:txXfrm>
    </dsp:sp>
    <dsp:sp modelId="{7DC4F7CD-210C-4069-B44F-4B7107A16F8E}">
      <dsp:nvSpPr>
        <dsp:cNvPr id="0" name=""/>
        <dsp:cNvSpPr/>
      </dsp:nvSpPr>
      <dsp:spPr>
        <a:xfrm>
          <a:off x="0" y="2760038"/>
          <a:ext cx="6574972" cy="83422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КРСУ — лидер среди вузов Кыргызстана в рейтинге </a:t>
          </a:r>
          <a:r>
            <a:rPr lang="en-US" sz="2100" b="1" kern="1200"/>
            <a:t>QS World University Rankings 2025</a:t>
          </a:r>
          <a:endParaRPr lang="en-US" sz="2100" kern="1200"/>
        </a:p>
      </dsp:txBody>
      <dsp:txXfrm>
        <a:off x="40724" y="2800762"/>
        <a:ext cx="6493524" cy="7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86ECE-1F6C-4DA5-BBA7-05EB216AA469}">
      <dsp:nvSpPr>
        <dsp:cNvPr id="0" name=""/>
        <dsp:cNvSpPr/>
      </dsp:nvSpPr>
      <dsp:spPr>
        <a:xfrm>
          <a:off x="3003881" y="605455"/>
          <a:ext cx="466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24936" y="648687"/>
        <a:ext cx="24879" cy="4975"/>
      </dsp:txXfrm>
    </dsp:sp>
    <dsp:sp modelId="{F668AC67-2F30-4FCD-AEEC-269F5266270F}">
      <dsp:nvSpPr>
        <dsp:cNvPr id="0" name=""/>
        <dsp:cNvSpPr/>
      </dsp:nvSpPr>
      <dsp:spPr>
        <a:xfrm>
          <a:off x="842250" y="2146"/>
          <a:ext cx="2163431" cy="129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10" tIns="111276" rIns="106010" bIns="11127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Активизировать научно-исследовательскую деятельность;</a:t>
          </a:r>
          <a:endParaRPr lang="en-US" sz="1400" kern="1200"/>
        </a:p>
      </dsp:txBody>
      <dsp:txXfrm>
        <a:off x="842250" y="2146"/>
        <a:ext cx="2163431" cy="1298058"/>
      </dsp:txXfrm>
    </dsp:sp>
    <dsp:sp modelId="{E0CBF94E-8CCD-4635-A04D-3BADC8FCC942}">
      <dsp:nvSpPr>
        <dsp:cNvPr id="0" name=""/>
        <dsp:cNvSpPr/>
      </dsp:nvSpPr>
      <dsp:spPr>
        <a:xfrm>
          <a:off x="5664901" y="605455"/>
          <a:ext cx="466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85956" y="648687"/>
        <a:ext cx="24879" cy="4975"/>
      </dsp:txXfrm>
    </dsp:sp>
    <dsp:sp modelId="{E374C84F-FEA6-436E-8975-8F9C5436B88C}">
      <dsp:nvSpPr>
        <dsp:cNvPr id="0" name=""/>
        <dsp:cNvSpPr/>
      </dsp:nvSpPr>
      <dsp:spPr>
        <a:xfrm>
          <a:off x="3503270" y="2146"/>
          <a:ext cx="2163431" cy="129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10" tIns="111276" rIns="106010" bIns="11127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Увеличить количество совместных научных проектов; </a:t>
          </a:r>
          <a:endParaRPr lang="en-US" sz="1400" kern="1200"/>
        </a:p>
      </dsp:txBody>
      <dsp:txXfrm>
        <a:off x="3503270" y="2146"/>
        <a:ext cx="2163431" cy="1298058"/>
      </dsp:txXfrm>
    </dsp:sp>
    <dsp:sp modelId="{F7A460DF-5E06-4A06-9EDC-C1F73D2A4E2D}">
      <dsp:nvSpPr>
        <dsp:cNvPr id="0" name=""/>
        <dsp:cNvSpPr/>
      </dsp:nvSpPr>
      <dsp:spPr>
        <a:xfrm>
          <a:off x="8325922" y="605455"/>
          <a:ext cx="466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46977" y="648687"/>
        <a:ext cx="24879" cy="4975"/>
      </dsp:txXfrm>
    </dsp:sp>
    <dsp:sp modelId="{841A7B71-9691-4356-91BD-9224900DD1EE}">
      <dsp:nvSpPr>
        <dsp:cNvPr id="0" name=""/>
        <dsp:cNvSpPr/>
      </dsp:nvSpPr>
      <dsp:spPr>
        <a:xfrm>
          <a:off x="6164291" y="2146"/>
          <a:ext cx="2163431" cy="129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10" tIns="111276" rIns="106010" bIns="11127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Привлечь молодых ученых;</a:t>
          </a:r>
          <a:endParaRPr lang="en-US" sz="1400" kern="1200"/>
        </a:p>
      </dsp:txBody>
      <dsp:txXfrm>
        <a:off x="6164291" y="2146"/>
        <a:ext cx="2163431" cy="1298058"/>
      </dsp:txXfrm>
    </dsp:sp>
    <dsp:sp modelId="{97B08245-4875-45FC-A663-3F339522D174}">
      <dsp:nvSpPr>
        <dsp:cNvPr id="0" name=""/>
        <dsp:cNvSpPr/>
      </dsp:nvSpPr>
      <dsp:spPr>
        <a:xfrm>
          <a:off x="1923966" y="1298405"/>
          <a:ext cx="7983060" cy="466989"/>
        </a:xfrm>
        <a:custGeom>
          <a:avLst/>
          <a:gdLst/>
          <a:ahLst/>
          <a:cxnLst/>
          <a:rect l="0" t="0" r="0" b="0"/>
          <a:pathLst>
            <a:path>
              <a:moveTo>
                <a:pt x="7983060" y="0"/>
              </a:moveTo>
              <a:lnTo>
                <a:pt x="7983060" y="250594"/>
              </a:lnTo>
              <a:lnTo>
                <a:pt x="0" y="250594"/>
              </a:lnTo>
              <a:lnTo>
                <a:pt x="0" y="4669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15532" y="1529411"/>
        <a:ext cx="399927" cy="4975"/>
      </dsp:txXfrm>
    </dsp:sp>
    <dsp:sp modelId="{C5F027D2-2883-49D5-B5A5-9928C6DC0EAD}">
      <dsp:nvSpPr>
        <dsp:cNvPr id="0" name=""/>
        <dsp:cNvSpPr/>
      </dsp:nvSpPr>
      <dsp:spPr>
        <a:xfrm>
          <a:off x="8825311" y="2146"/>
          <a:ext cx="2163431" cy="129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10" tIns="111276" rIns="106010" bIns="11127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Повысить квалификацию научных сотрудников; </a:t>
          </a:r>
          <a:endParaRPr lang="en-US" sz="1400" kern="1200"/>
        </a:p>
      </dsp:txBody>
      <dsp:txXfrm>
        <a:off x="8825311" y="2146"/>
        <a:ext cx="2163431" cy="1298058"/>
      </dsp:txXfrm>
    </dsp:sp>
    <dsp:sp modelId="{9D17EEDA-8D5F-453A-A87C-6CEDA3335713}">
      <dsp:nvSpPr>
        <dsp:cNvPr id="0" name=""/>
        <dsp:cNvSpPr/>
      </dsp:nvSpPr>
      <dsp:spPr>
        <a:xfrm>
          <a:off x="3003881" y="2401103"/>
          <a:ext cx="466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24936" y="2444335"/>
        <a:ext cx="24879" cy="4975"/>
      </dsp:txXfrm>
    </dsp:sp>
    <dsp:sp modelId="{07DC9B04-182F-42F3-9D57-3B41D6991B41}">
      <dsp:nvSpPr>
        <dsp:cNvPr id="0" name=""/>
        <dsp:cNvSpPr/>
      </dsp:nvSpPr>
      <dsp:spPr>
        <a:xfrm>
          <a:off x="842250" y="1797794"/>
          <a:ext cx="2163431" cy="129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10" tIns="111276" rIns="106010" bIns="11127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Создать условия для профессионального роста молодых исследователей; </a:t>
          </a:r>
          <a:endParaRPr lang="en-US" sz="1400" kern="1200"/>
        </a:p>
      </dsp:txBody>
      <dsp:txXfrm>
        <a:off x="842250" y="1797794"/>
        <a:ext cx="2163431" cy="1298058"/>
      </dsp:txXfrm>
    </dsp:sp>
    <dsp:sp modelId="{56380094-75C4-41ED-B66F-8DE56702B9A3}">
      <dsp:nvSpPr>
        <dsp:cNvPr id="0" name=""/>
        <dsp:cNvSpPr/>
      </dsp:nvSpPr>
      <dsp:spPr>
        <a:xfrm>
          <a:off x="5664901" y="2401103"/>
          <a:ext cx="466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85956" y="2444335"/>
        <a:ext cx="24879" cy="4975"/>
      </dsp:txXfrm>
    </dsp:sp>
    <dsp:sp modelId="{2FF0C6A1-9BC4-4EDE-A46F-8A35DE55601E}">
      <dsp:nvSpPr>
        <dsp:cNvPr id="0" name=""/>
        <dsp:cNvSpPr/>
      </dsp:nvSpPr>
      <dsp:spPr>
        <a:xfrm>
          <a:off x="3503270" y="1797794"/>
          <a:ext cx="2163431" cy="129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10" tIns="111276" rIns="106010" bIns="11127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Обновить систему оценки эффективности научной деятельности;</a:t>
          </a:r>
          <a:endParaRPr lang="en-US" sz="1400" kern="1200"/>
        </a:p>
      </dsp:txBody>
      <dsp:txXfrm>
        <a:off x="3503270" y="1797794"/>
        <a:ext cx="2163431" cy="1298058"/>
      </dsp:txXfrm>
    </dsp:sp>
    <dsp:sp modelId="{FF53FEB7-4B50-4C5A-BF17-7A9651F1465C}">
      <dsp:nvSpPr>
        <dsp:cNvPr id="0" name=""/>
        <dsp:cNvSpPr/>
      </dsp:nvSpPr>
      <dsp:spPr>
        <a:xfrm>
          <a:off x="8325922" y="2401103"/>
          <a:ext cx="466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546977" y="2444335"/>
        <a:ext cx="24879" cy="4975"/>
      </dsp:txXfrm>
    </dsp:sp>
    <dsp:sp modelId="{914C5F67-16A3-4189-836C-5C888EFBFA7A}">
      <dsp:nvSpPr>
        <dsp:cNvPr id="0" name=""/>
        <dsp:cNvSpPr/>
      </dsp:nvSpPr>
      <dsp:spPr>
        <a:xfrm>
          <a:off x="6164291" y="1797794"/>
          <a:ext cx="2163431" cy="129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10" tIns="111276" rIns="106010" bIns="11127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Повысить публикационную активность;</a:t>
          </a:r>
          <a:endParaRPr lang="en-US" sz="1400" kern="1200"/>
        </a:p>
      </dsp:txBody>
      <dsp:txXfrm>
        <a:off x="6164291" y="1797794"/>
        <a:ext cx="2163431" cy="1298058"/>
      </dsp:txXfrm>
    </dsp:sp>
    <dsp:sp modelId="{D524CE47-38DA-4C05-9633-3C454EAC261C}">
      <dsp:nvSpPr>
        <dsp:cNvPr id="0" name=""/>
        <dsp:cNvSpPr/>
      </dsp:nvSpPr>
      <dsp:spPr>
        <a:xfrm>
          <a:off x="1923966" y="3094052"/>
          <a:ext cx="7983060" cy="466989"/>
        </a:xfrm>
        <a:custGeom>
          <a:avLst/>
          <a:gdLst/>
          <a:ahLst/>
          <a:cxnLst/>
          <a:rect l="0" t="0" r="0" b="0"/>
          <a:pathLst>
            <a:path>
              <a:moveTo>
                <a:pt x="7983060" y="0"/>
              </a:moveTo>
              <a:lnTo>
                <a:pt x="7983060" y="250594"/>
              </a:lnTo>
              <a:lnTo>
                <a:pt x="0" y="250594"/>
              </a:lnTo>
              <a:lnTo>
                <a:pt x="0" y="46698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715532" y="3325059"/>
        <a:ext cx="399927" cy="4975"/>
      </dsp:txXfrm>
    </dsp:sp>
    <dsp:sp modelId="{D328B8DE-3F19-4E46-B048-69C8AF828B93}">
      <dsp:nvSpPr>
        <dsp:cNvPr id="0" name=""/>
        <dsp:cNvSpPr/>
      </dsp:nvSpPr>
      <dsp:spPr>
        <a:xfrm>
          <a:off x="8825311" y="1797794"/>
          <a:ext cx="2163431" cy="129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10" tIns="111276" rIns="106010" bIns="11127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Содействовать публикациям результатов исследований в журналах с высоким импакт-фактором; </a:t>
          </a:r>
          <a:endParaRPr lang="en-US" sz="1400" kern="1200"/>
        </a:p>
      </dsp:txBody>
      <dsp:txXfrm>
        <a:off x="8825311" y="1797794"/>
        <a:ext cx="2163431" cy="1298058"/>
      </dsp:txXfrm>
    </dsp:sp>
    <dsp:sp modelId="{F6B1B39F-AE42-4696-B292-A829F7B497DA}">
      <dsp:nvSpPr>
        <dsp:cNvPr id="0" name=""/>
        <dsp:cNvSpPr/>
      </dsp:nvSpPr>
      <dsp:spPr>
        <a:xfrm>
          <a:off x="3003881" y="4196751"/>
          <a:ext cx="466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24936" y="4239983"/>
        <a:ext cx="24879" cy="4975"/>
      </dsp:txXfrm>
    </dsp:sp>
    <dsp:sp modelId="{DC76FF48-D2EF-4A3A-9678-94AE80C3A283}">
      <dsp:nvSpPr>
        <dsp:cNvPr id="0" name=""/>
        <dsp:cNvSpPr/>
      </dsp:nvSpPr>
      <dsp:spPr>
        <a:xfrm>
          <a:off x="842250" y="3593441"/>
          <a:ext cx="2163431" cy="129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10" tIns="111276" rIns="106010" bIns="11127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Комплексно актуализировать журнал «Вестник КРСУ</a:t>
          </a:r>
          <a:endParaRPr lang="en-US" sz="1400" kern="1200"/>
        </a:p>
      </dsp:txBody>
      <dsp:txXfrm>
        <a:off x="842250" y="3593441"/>
        <a:ext cx="2163431" cy="1298058"/>
      </dsp:txXfrm>
    </dsp:sp>
    <dsp:sp modelId="{40D9472E-F729-42A9-A64B-7690C5204C3E}">
      <dsp:nvSpPr>
        <dsp:cNvPr id="0" name=""/>
        <dsp:cNvSpPr/>
      </dsp:nvSpPr>
      <dsp:spPr>
        <a:xfrm>
          <a:off x="5664901" y="4196751"/>
          <a:ext cx="46698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6989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85956" y="4239983"/>
        <a:ext cx="24879" cy="4975"/>
      </dsp:txXfrm>
    </dsp:sp>
    <dsp:sp modelId="{43C3D45E-5CEC-4B33-93DC-66CDE20CE0DD}">
      <dsp:nvSpPr>
        <dsp:cNvPr id="0" name=""/>
        <dsp:cNvSpPr/>
      </dsp:nvSpPr>
      <dsp:spPr>
        <a:xfrm>
          <a:off x="3503270" y="3593441"/>
          <a:ext cx="2163431" cy="129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10" tIns="111276" rIns="106010" bIns="11127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Увеличить вовлеченность структурных подразделений в рамках госзаказа МОН КР </a:t>
          </a:r>
          <a:br>
            <a:rPr lang="en-US" sz="1400" kern="1200"/>
          </a:br>
          <a:r>
            <a:rPr lang="ru-RU" sz="1400" kern="1200"/>
            <a:t>и Минобрнауки РФ;</a:t>
          </a:r>
          <a:endParaRPr lang="en-US" sz="1400" kern="1200"/>
        </a:p>
      </dsp:txBody>
      <dsp:txXfrm>
        <a:off x="3503270" y="3593441"/>
        <a:ext cx="2163431" cy="1298058"/>
      </dsp:txXfrm>
    </dsp:sp>
    <dsp:sp modelId="{AAB7E4B1-1542-4658-B62E-1933CF8FC2B0}">
      <dsp:nvSpPr>
        <dsp:cNvPr id="0" name=""/>
        <dsp:cNvSpPr/>
      </dsp:nvSpPr>
      <dsp:spPr>
        <a:xfrm>
          <a:off x="6164291" y="3593441"/>
          <a:ext cx="2163431" cy="1298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010" tIns="111276" rIns="106010" bIns="11127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Разработать эффективный механизм сотрудничества с вузами-партнерами.</a:t>
          </a:r>
          <a:endParaRPr lang="en-US" sz="1400" kern="1200"/>
        </a:p>
      </dsp:txBody>
      <dsp:txXfrm>
        <a:off x="6164291" y="3593441"/>
        <a:ext cx="2163431" cy="1298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659B6-40DE-473F-A014-E8ADB8445B38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5B77F-4545-432A-BDA3-E458D208D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43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E295-11DE-48C0-9752-E3ABDB271CA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5D05-A75A-48BB-A31C-46DD151F610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77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E295-11DE-48C0-9752-E3ABDB271CA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5D05-A75A-48BB-A31C-46DD151F6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3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E295-11DE-48C0-9752-E3ABDB271CA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5D05-A75A-48BB-A31C-46DD151F6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00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1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2D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BF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5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16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8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E295-11DE-48C0-9752-E3ABDB271CA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5D05-A75A-48BB-A31C-46DD151F6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0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E295-11DE-48C0-9752-E3ABDB271CA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5D05-A75A-48BB-A31C-46DD151F610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1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E295-11DE-48C0-9752-E3ABDB271CA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5D05-A75A-48BB-A31C-46DD151F6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447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E295-11DE-48C0-9752-E3ABDB271CA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5D05-A75A-48BB-A31C-46DD151F6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3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E295-11DE-48C0-9752-E3ABDB271CA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5D05-A75A-48BB-A31C-46DD151F6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2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E295-11DE-48C0-9752-E3ABDB271CA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5D05-A75A-48BB-A31C-46DD151F6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568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E37E295-11DE-48C0-9752-E3ABDB271CA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645D05-A75A-48BB-A31C-46DD151F6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8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E295-11DE-48C0-9752-E3ABDB271CA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45D05-A75A-48BB-A31C-46DD151F6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9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E37E295-11DE-48C0-9752-E3ABDB271CA0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645D05-A75A-48BB-A31C-46DD151F610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5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8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575E86-F4CE-062A-7599-270A333C2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5534" y="926469"/>
            <a:ext cx="7668240" cy="1157243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dirty="0">
                <a:solidFill>
                  <a:srgbClr val="00518E"/>
                </a:solidFill>
                <a:latin typeface="Arial Black" panose="020B0A04020102020204" pitchFamily="34" charset="0"/>
                <a:ea typeface="+mj-ea"/>
                <a:cs typeface="+mj-cs"/>
              </a:rPr>
              <a:t>ИТОГИ НАУЧНО-ИННОВАЦИОННОЙ</a:t>
            </a:r>
            <a:br>
              <a:rPr lang="en-US" sz="3600" b="1" dirty="0">
                <a:solidFill>
                  <a:srgbClr val="00518E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3600" b="1" dirty="0">
                <a:solidFill>
                  <a:srgbClr val="00518E"/>
                </a:solidFill>
                <a:latin typeface="Arial Black" panose="020B0A04020102020204" pitchFamily="34" charset="0"/>
                <a:ea typeface="+mj-ea"/>
                <a:cs typeface="+mj-cs"/>
              </a:rPr>
              <a:t>ДЕЯТЕЛЬНОСТИ</a:t>
            </a:r>
            <a:r>
              <a:rPr lang="ru-RU" sz="3600" b="1" dirty="0">
                <a:solidFill>
                  <a:srgbClr val="00518E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rgbClr val="00518E"/>
                </a:solidFill>
                <a:latin typeface="Arial Black" panose="020B0A04020102020204" pitchFamily="34" charset="0"/>
                <a:ea typeface="+mj-ea"/>
                <a:cs typeface="+mj-cs"/>
              </a:rPr>
              <a:t>КРСУ</a:t>
            </a:r>
            <a:r>
              <a:rPr lang="ru-RU" sz="3600" b="1" dirty="0">
                <a:solidFill>
                  <a:srgbClr val="00518E"/>
                </a:solidFill>
                <a:latin typeface="Arial Black" panose="020B0A04020102020204" pitchFamily="34" charset="0"/>
                <a:ea typeface="+mj-ea"/>
                <a:cs typeface="+mj-cs"/>
              </a:rPr>
              <a:t> </a:t>
            </a:r>
            <a:br>
              <a:rPr lang="ru-RU" sz="3600" b="1" dirty="0">
                <a:solidFill>
                  <a:srgbClr val="00518E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en-US" sz="3600" b="1" dirty="0">
                <a:solidFill>
                  <a:srgbClr val="00518E"/>
                </a:solidFill>
                <a:latin typeface="Arial Black" panose="020B0A04020102020204" pitchFamily="34" charset="0"/>
                <a:ea typeface="+mj-ea"/>
                <a:cs typeface="+mj-cs"/>
              </a:rPr>
              <a:t>ЗА 2024 ГОД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BB8299-B643-AF34-BC6A-30865A756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/>
        </p:blipFill>
        <p:spPr>
          <a:xfrm>
            <a:off x="92110" y="291106"/>
            <a:ext cx="4001315" cy="5314406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47653D6-9E11-C0DA-4495-0976B7C1A33A}"/>
              </a:ext>
            </a:extLst>
          </p:cNvPr>
          <p:cNvSpPr txBox="1"/>
          <p:nvPr/>
        </p:nvSpPr>
        <p:spPr>
          <a:xfrm>
            <a:off x="4269201" y="2163500"/>
            <a:ext cx="7668241" cy="30844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b="1" dirty="0" err="1">
                <a:solidFill>
                  <a:srgbClr val="00518E"/>
                </a:solidFill>
              </a:rPr>
              <a:t>проректор</a:t>
            </a:r>
            <a:r>
              <a:rPr lang="en-US" b="1" dirty="0">
                <a:solidFill>
                  <a:srgbClr val="00518E"/>
                </a:solidFill>
              </a:rPr>
              <a:t> </a:t>
            </a:r>
            <a:r>
              <a:rPr lang="en-US" b="1" dirty="0" err="1">
                <a:solidFill>
                  <a:srgbClr val="00518E"/>
                </a:solidFill>
              </a:rPr>
              <a:t>по</a:t>
            </a:r>
            <a:r>
              <a:rPr lang="en-US" b="1" dirty="0">
                <a:solidFill>
                  <a:srgbClr val="00518E"/>
                </a:solidFill>
              </a:rPr>
              <a:t> </a:t>
            </a:r>
            <a:r>
              <a:rPr lang="en-US" b="1" dirty="0" err="1">
                <a:solidFill>
                  <a:srgbClr val="00518E"/>
                </a:solidFill>
              </a:rPr>
              <a:t>международной</a:t>
            </a:r>
            <a:r>
              <a:rPr lang="en-US" b="1" dirty="0">
                <a:solidFill>
                  <a:srgbClr val="00518E"/>
                </a:solidFill>
              </a:rPr>
              <a:t>, </a:t>
            </a:r>
            <a:r>
              <a:rPr lang="en-US" b="1" dirty="0" err="1">
                <a:solidFill>
                  <a:srgbClr val="00518E"/>
                </a:solidFill>
              </a:rPr>
              <a:t>научной</a:t>
            </a:r>
            <a:r>
              <a:rPr lang="en-US" b="1" dirty="0">
                <a:solidFill>
                  <a:srgbClr val="00518E"/>
                </a:solidFill>
              </a:rPr>
              <a:t> и </a:t>
            </a:r>
            <a:r>
              <a:rPr lang="en-US" b="1" dirty="0" err="1">
                <a:solidFill>
                  <a:srgbClr val="00518E"/>
                </a:solidFill>
              </a:rPr>
              <a:t>инновационной</a:t>
            </a:r>
            <a:r>
              <a:rPr lang="en-US" b="1" dirty="0">
                <a:solidFill>
                  <a:srgbClr val="00518E"/>
                </a:solidFill>
              </a:rPr>
              <a:t> </a:t>
            </a:r>
            <a:r>
              <a:rPr lang="en-US" b="1" dirty="0" err="1">
                <a:solidFill>
                  <a:srgbClr val="00518E"/>
                </a:solidFill>
              </a:rPr>
              <a:t>деятельности</a:t>
            </a:r>
            <a:r>
              <a:rPr lang="en-US" b="1" dirty="0">
                <a:solidFill>
                  <a:srgbClr val="00518E"/>
                </a:solidFill>
              </a:rPr>
              <a:t> </a:t>
            </a:r>
            <a:r>
              <a:rPr lang="en-US" b="1" dirty="0" err="1">
                <a:solidFill>
                  <a:srgbClr val="00518E"/>
                </a:solidFill>
              </a:rPr>
              <a:t>Шекунов</a:t>
            </a:r>
            <a:r>
              <a:rPr lang="en-US" b="1" dirty="0">
                <a:solidFill>
                  <a:srgbClr val="00518E"/>
                </a:solidFill>
              </a:rPr>
              <a:t> Е.В.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43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8F834F50-341F-42A5-8C78-91B137699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33EC967-C9F3-4E15-95C7-C2E77A1E1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8A9D3D4-1F89-47F0-A597-FE1A004D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7" name="Rectangle 106">
            <a:extLst>
              <a:ext uri="{FF2B5EF4-FFF2-40B4-BE49-F238E27FC236}">
                <a16:creationId xmlns:a16="http://schemas.microsoft.com/office/drawing/2014/main" id="{94837155-5FB8-4A96-864C-066D5C655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585918EE-77B5-4057-BB22-B9CE13905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80" cy="6858000"/>
          </a:xfrm>
          <a:prstGeom prst="rect">
            <a:avLst/>
          </a:prstGeom>
          <a:solidFill>
            <a:srgbClr val="393D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D5D4D7-3773-3782-2DA9-925999C0FED3}"/>
              </a:ext>
            </a:extLst>
          </p:cNvPr>
          <p:cNvSpPr txBox="1"/>
          <p:nvPr/>
        </p:nvSpPr>
        <p:spPr>
          <a:xfrm>
            <a:off x="789676" y="313970"/>
            <a:ext cx="3521578" cy="196616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spc="-50" dirty="0">
                <a:solidFill>
                  <a:srgbClr val="FFFFFF"/>
                </a:solidFill>
                <a:latin typeface="Arial Black" panose="020B0A04020102020204" pitchFamily="34" charset="0"/>
                <a:ea typeface="+mj-ea"/>
                <a:cs typeface="+mj-cs"/>
              </a:rPr>
              <a:t>НАУЧНЫЙ ПОТЕНЦИАЛ: ПОДГОТОВКА КАДРОВ</a:t>
            </a:r>
            <a:endParaRPr lang="en-US" sz="3600" spc="-50" dirty="0">
              <a:solidFill>
                <a:srgbClr val="FFFFFF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11" name="Text 8"/>
          <p:cNvSpPr/>
          <p:nvPr/>
        </p:nvSpPr>
        <p:spPr>
          <a:xfrm>
            <a:off x="924878" y="2580102"/>
            <a:ext cx="3659709" cy="409404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solidFill>
                  <a:srgbClr val="FFFFFF"/>
                </a:solidFill>
              </a:rPr>
              <a:t>ППС – </a:t>
            </a:r>
            <a:r>
              <a:rPr lang="en-US" sz="2000" b="1" dirty="0">
                <a:solidFill>
                  <a:srgbClr val="FFFFFF"/>
                </a:solidFill>
              </a:rPr>
              <a:t>651 ч. </a:t>
            </a:r>
            <a:r>
              <a:rPr lang="en-US" sz="2000" dirty="0">
                <a:solidFill>
                  <a:srgbClr val="FFFFFF"/>
                </a:solidFill>
              </a:rPr>
              <a:t>(</a:t>
            </a:r>
            <a:r>
              <a:rPr lang="en-US" sz="2000" dirty="0" err="1">
                <a:solidFill>
                  <a:srgbClr val="FFFFFF"/>
                </a:solidFill>
              </a:rPr>
              <a:t>из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них</a:t>
            </a: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 err="1">
                <a:solidFill>
                  <a:srgbClr val="FFFFFF"/>
                </a:solidFill>
              </a:rPr>
              <a:t>к.н</a:t>
            </a:r>
            <a:r>
              <a:rPr lang="en-US" sz="2000" dirty="0">
                <a:solidFill>
                  <a:srgbClr val="FFFFFF"/>
                </a:solidFill>
              </a:rPr>
              <a:t>. – </a:t>
            </a:r>
            <a:r>
              <a:rPr lang="en-US" sz="2000" b="1" dirty="0">
                <a:solidFill>
                  <a:srgbClr val="FFFFFF"/>
                </a:solidFill>
              </a:rPr>
              <a:t>40 %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dirty="0" err="1">
                <a:solidFill>
                  <a:srgbClr val="FFFFFF"/>
                </a:solidFill>
              </a:rPr>
              <a:t>д.н</a:t>
            </a:r>
            <a:r>
              <a:rPr lang="en-US" sz="2000" dirty="0">
                <a:solidFill>
                  <a:srgbClr val="FFFFFF"/>
                </a:solidFill>
              </a:rPr>
              <a:t>. – </a:t>
            </a:r>
            <a:r>
              <a:rPr lang="en-US" sz="2000" b="1" dirty="0">
                <a:solidFill>
                  <a:srgbClr val="FFFFFF"/>
                </a:solidFill>
              </a:rPr>
              <a:t>12 %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solidFill>
                  <a:srgbClr val="FFFFFF"/>
                </a:solidFill>
              </a:rPr>
              <a:t>В КРСУ </a:t>
            </a:r>
            <a:r>
              <a:rPr lang="en-US" sz="2000" b="1" dirty="0">
                <a:solidFill>
                  <a:srgbClr val="FFFFFF"/>
                </a:solidFill>
              </a:rPr>
              <a:t>12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диссертационных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solidFill>
                  <a:srgbClr val="FFFFFF"/>
                </a:solidFill>
              </a:rPr>
              <a:t>советов (</a:t>
            </a:r>
            <a:r>
              <a:rPr lang="en-US" sz="2000" b="1" dirty="0">
                <a:solidFill>
                  <a:srgbClr val="FFFFFF"/>
                </a:solidFill>
              </a:rPr>
              <a:t>11+1</a:t>
            </a:r>
            <a:r>
              <a:rPr lang="en-US" sz="2000" dirty="0">
                <a:solidFill>
                  <a:srgbClr val="FFFFFF"/>
                </a:solidFill>
              </a:rPr>
              <a:t>)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b="1" dirty="0">
                <a:solidFill>
                  <a:srgbClr val="FFFFFF"/>
                </a:solidFill>
              </a:rPr>
              <a:t>15 </a:t>
            </a:r>
            <a:r>
              <a:rPr lang="en-US" sz="2000" dirty="0" err="1">
                <a:solidFill>
                  <a:srgbClr val="FFFFFF"/>
                </a:solidFill>
              </a:rPr>
              <a:t>защит</a:t>
            </a:r>
            <a:r>
              <a:rPr lang="en-US" sz="2000" dirty="0">
                <a:solidFill>
                  <a:srgbClr val="FFFFFF"/>
                </a:solidFill>
              </a:rPr>
              <a:t> (</a:t>
            </a:r>
            <a:r>
              <a:rPr lang="en-US" sz="2000" dirty="0" err="1">
                <a:solidFill>
                  <a:srgbClr val="FFFFFF"/>
                </a:solidFill>
              </a:rPr>
              <a:t>из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них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b="1" dirty="0">
                <a:solidFill>
                  <a:srgbClr val="FFFFFF"/>
                </a:solidFill>
              </a:rPr>
              <a:t>11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кандидатских</a:t>
            </a:r>
            <a:r>
              <a:rPr lang="en-US" sz="2000" dirty="0">
                <a:solidFill>
                  <a:srgbClr val="FFFFFF"/>
                </a:solidFill>
              </a:rPr>
              <a:t> и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b="1" dirty="0">
                <a:solidFill>
                  <a:srgbClr val="FFFFFF"/>
                </a:solidFill>
              </a:rPr>
              <a:t>4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докторских</a:t>
            </a:r>
            <a:r>
              <a:rPr lang="en-US" sz="20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DC7B070-A583-45C7-AF93-0E8F020E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0272" y="0"/>
            <a:ext cx="64008" cy="6858000"/>
          </a:xfrm>
          <a:prstGeom prst="rect">
            <a:avLst/>
          </a:prstGeom>
          <a:solidFill>
            <a:srgbClr val="FDE0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D3FDBC-ABCA-30A8-546B-8C7D7D350C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722" y="-351380"/>
            <a:ext cx="1579695" cy="2240702"/>
          </a:xfrm>
          <a:prstGeom prst="rect">
            <a:avLst/>
          </a:prstGeom>
        </p:spPr>
      </p:pic>
      <p:pic>
        <p:nvPicPr>
          <p:cNvPr id="3" name="Объект 5">
            <a:extLst>
              <a:ext uri="{FF2B5EF4-FFF2-40B4-BE49-F238E27FC236}">
                <a16:creationId xmlns:a16="http://schemas.microsoft.com/office/drawing/2014/main" id="{EFE970B1-614F-388F-7280-87A66A42C7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3605" y="1584445"/>
            <a:ext cx="7112128" cy="4640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5" name="Rectangle 104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5F4EAE-1D88-9C2E-9D2E-88932C704E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400" b="1" dirty="0">
                <a:solidFill>
                  <a:srgbClr val="00518E"/>
                </a:solidFill>
                <a:latin typeface="Arial Black" panose="020B0A04020102020204" pitchFamily="34" charset="0"/>
              </a:rPr>
              <a:t>ИЗДАНИЯ И ПУБЛИКАЦИИ ВУЗА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EE9A3D5-9F50-2293-4A78-F2DA4E1B41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3" r="5" b="24748"/>
          <a:stretch/>
        </p:blipFill>
        <p:spPr bwMode="auto">
          <a:xfrm>
            <a:off x="635457" y="640080"/>
            <a:ext cx="10916463" cy="3602736"/>
          </a:xfrm>
          <a:prstGeom prst="rect">
            <a:avLst/>
          </a:prstGeom>
          <a:noFill/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7CFB8C0F-4E01-4C10-A861-0C16EB92D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D2DEB-4578-88B8-5FD3-BA400A64C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12" y="200746"/>
            <a:ext cx="1579695" cy="22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9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>
            <a:extLst>
              <a:ext uri="{FF2B5EF4-FFF2-40B4-BE49-F238E27FC236}">
                <a16:creationId xmlns:a16="http://schemas.microsoft.com/office/drawing/2014/main" id="{1D2E9526-683F-433F-B4EB-90EB9B4FB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31" y="135627"/>
            <a:ext cx="9060537" cy="591994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FBAE-CCEA-25F3-3338-B3F17AEE75B5}"/>
              </a:ext>
            </a:extLst>
          </p:cNvPr>
          <p:cNvSpPr txBox="1"/>
          <p:nvPr/>
        </p:nvSpPr>
        <p:spPr>
          <a:xfrm>
            <a:off x="0" y="6074228"/>
            <a:ext cx="32031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РИНЦ</a:t>
            </a:r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</a:t>
            </a:r>
            <a:r>
              <a:rPr lang="ru-RU" sz="1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eLIBRARY.RU</a:t>
            </a:r>
          </a:p>
          <a:p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0DE74A-D183-A219-B650-9B481C70C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" y="-111125"/>
            <a:ext cx="1019969" cy="14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2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D40791F6-715D-481A-9C4A-3645AECF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0">
            <a:extLst>
              <a:ext uri="{FF2B5EF4-FFF2-40B4-BE49-F238E27FC236}">
                <a16:creationId xmlns:a16="http://schemas.microsoft.com/office/drawing/2014/main" id="{FCCB8662-A420-A681-290A-4BF156B57816}"/>
              </a:ext>
            </a:extLst>
          </p:cNvPr>
          <p:cNvSpPr/>
          <p:nvPr/>
        </p:nvSpPr>
        <p:spPr>
          <a:xfrm>
            <a:off x="4974771" y="634946"/>
            <a:ext cx="6574972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spc="-50" dirty="0">
                <a:solidFill>
                  <a:srgbClr val="00518E"/>
                </a:solidFill>
                <a:latin typeface="Arial Black" panose="020B0A04020102020204" pitchFamily="34" charset="0"/>
                <a:ea typeface="+mj-ea"/>
                <a:cs typeface="+mj-cs"/>
              </a:rPr>
              <a:t>КОНКУРС НАУЧНЫХ ТЕМАТИК НАУЧНО-ПЕДАГОГИЧЕСКИХ РАБОТНИКОВ</a:t>
            </a:r>
            <a:endParaRPr lang="en-US" sz="3400" spc="-50" dirty="0">
              <a:solidFill>
                <a:srgbClr val="00518E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7" name="Рисунок 9">
            <a:extLst>
              <a:ext uri="{FF2B5EF4-FFF2-40B4-BE49-F238E27FC236}">
                <a16:creationId xmlns:a16="http://schemas.microsoft.com/office/drawing/2014/main" id="{3062BF7F-3883-517D-FF6E-679C7FD29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4"/>
          <a:stretch/>
        </p:blipFill>
        <p:spPr>
          <a:xfrm>
            <a:off x="633999" y="640081"/>
            <a:ext cx="4001315" cy="5314406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740F83A4-FAC4-4867-95A5-BBFD280C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ADA4CA0-9A57-4FBE-A9E5-24DFC23C3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11CBAFA-D7E0-40A7-BB94-2C05304B4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97" name="TextBox 4">
            <a:extLst>
              <a:ext uri="{FF2B5EF4-FFF2-40B4-BE49-F238E27FC236}">
                <a16:creationId xmlns:a16="http://schemas.microsoft.com/office/drawing/2014/main" id="{F7C5D245-B1B8-612A-ABDC-2E91B49D7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6739362"/>
              </p:ext>
            </p:extLst>
          </p:nvPr>
        </p:nvGraphicFramePr>
        <p:xfrm>
          <a:off x="4974769" y="2198914"/>
          <a:ext cx="6574973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778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0"/>
          <p:cNvSpPr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spc="-50" dirty="0">
                <a:solidFill>
                  <a:srgbClr val="00518E"/>
                </a:solidFill>
                <a:latin typeface="Arial Black" panose="020B0A04020102020204" pitchFamily="34" charset="0"/>
                <a:ea typeface="+mj-ea"/>
                <a:cs typeface="+mj-cs"/>
              </a:rPr>
              <a:t>ФИНАНСИРОВАНИЕ</a:t>
            </a:r>
            <a:endParaRPr lang="en-US" sz="4800" spc="-50" dirty="0">
              <a:solidFill>
                <a:srgbClr val="00518E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5" name="Text 1"/>
          <p:cNvSpPr/>
          <p:nvPr/>
        </p:nvSpPr>
        <p:spPr>
          <a:xfrm>
            <a:off x="1097279" y="1845733"/>
            <a:ext cx="7262950" cy="438422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Финансирование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(2024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год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2,9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млн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руб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(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мероприятия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3,5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млн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сомов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(МОН КР), 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75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млн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руб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научных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тематик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Финансирование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(2025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год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Программы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развития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29,8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млн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руб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(проекты);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4,9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млн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руб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(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мероприятия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</a:p>
          <a:p>
            <a:pPr marL="457200" indent="-45720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млн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руб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конкурс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научных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тематик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457372-3847-6CF1-2D70-34D531AAE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r="-4" b="15669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A03258A-52C6-4288-AA56-C3262A0D2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0"/>
          <p:cNvSpPr/>
          <p:nvPr/>
        </p:nvSpPr>
        <p:spPr>
          <a:xfrm>
            <a:off x="1097280" y="286604"/>
            <a:ext cx="10058400" cy="9808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spc="-50" dirty="0">
                <a:solidFill>
                  <a:srgbClr val="00518E"/>
                </a:solidFill>
                <a:latin typeface="Arial Black" panose="020B0A04020102020204" pitchFamily="34" charset="0"/>
                <a:ea typeface="+mj-ea"/>
                <a:cs typeface="+mj-cs"/>
              </a:rPr>
              <a:t>РЕЗУЛЬТАТЫ И ПЕРСПЕКТИВЫ</a:t>
            </a:r>
            <a:endParaRPr lang="en-US" sz="4400" spc="-50" dirty="0">
              <a:solidFill>
                <a:srgbClr val="00518E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5" name="Text 2"/>
          <p:cNvSpPr/>
          <p:nvPr/>
        </p:nvSpPr>
        <p:spPr>
          <a:xfrm>
            <a:off x="1097278" y="1845733"/>
            <a:ext cx="7192611" cy="4384243"/>
          </a:xfrm>
          <a:prstGeom prst="rect">
            <a:avLst/>
          </a:prstGeom>
        </p:spPr>
        <p:txBody>
          <a:bodyPr vert="horz" lIns="0" tIns="45720" rIns="0" bIns="45720" rtlCol="0">
            <a:normAutofit fontScale="25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9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Охранные</a:t>
            </a:r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документы</a:t>
            </a:r>
            <a:endParaRPr lang="en-US" sz="9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заявок </a:t>
            </a:r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патенты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получено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внедрены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83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9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Активность</a:t>
            </a:r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ППС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644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статьи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монографий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37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учебников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854 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конференции.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9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9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Вовлеченность</a:t>
            </a:r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студентов</a:t>
            </a:r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en-US" sz="9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молодых</a:t>
            </a:r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учёных</a:t>
            </a:r>
            <a:endParaRPr lang="en-US" sz="9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Рост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9,93%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увеличение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числа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докладов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80,49</a:t>
            </a:r>
            <a:r>
              <a:rPr lang="en-US" sz="9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799F091-0284-D550-6246-935C9E683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4" r="-4" b="15669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A94C1F-3B53-76C3-2882-427E8ABE5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19" y="-159004"/>
            <a:ext cx="8794759" cy="769717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5E0F67-E411-46E1-BC50-D97D3E5F3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31" y="-111125"/>
            <a:ext cx="1019969" cy="1444716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F1C03DF6-4D1D-4E9A-B4CF-A7A4F9C50A90}"/>
              </a:ext>
            </a:extLst>
          </p:cNvPr>
          <p:cNvSpPr/>
          <p:nvPr/>
        </p:nvSpPr>
        <p:spPr>
          <a:xfrm>
            <a:off x="1439810" y="361596"/>
            <a:ext cx="7833203" cy="7009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666"/>
              </a:lnSpc>
            </a:pPr>
            <a:r>
              <a:rPr lang="ru-RU" sz="2800" dirty="0">
                <a:solidFill>
                  <a:srgbClr val="00518E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ПЕРСПЕКТИВЫ РАЗВИТИЯ НИД КРСУ</a:t>
            </a:r>
            <a:endParaRPr lang="en-US" sz="2800" dirty="0">
              <a:solidFill>
                <a:srgbClr val="00518E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extBox 4">
            <a:extLst>
              <a:ext uri="{FF2B5EF4-FFF2-40B4-BE49-F238E27FC236}">
                <a16:creationId xmlns:a16="http://schemas.microsoft.com/office/drawing/2014/main" id="{7734D76A-3FC9-E8FF-556A-FDCDEFDE00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1067588"/>
              </p:ext>
            </p:extLst>
          </p:nvPr>
        </p:nvGraphicFramePr>
        <p:xfrm>
          <a:off x="180501" y="1062560"/>
          <a:ext cx="11830993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055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2C1BF5-4AED-D5F9-1A26-78304E25D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" b="37030"/>
          <a:stretch/>
        </p:blipFill>
        <p:spPr>
          <a:xfrm>
            <a:off x="150137" y="153908"/>
            <a:ext cx="2740238" cy="1674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E1C1B6-1BAE-C6B2-8A4D-1965C7B6B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57" y="153908"/>
            <a:ext cx="2513318" cy="1674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FEB5F7-9C48-2FFD-9D7E-0A9F8DC3A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26" y="153907"/>
            <a:ext cx="2513319" cy="1674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B88CC4-B96F-1E12-6492-523C73A7E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184" y="153907"/>
            <a:ext cx="2510376" cy="1674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4CA83C5-94BD-C8A5-49B8-DBBB896290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" b="23696"/>
          <a:stretch/>
        </p:blipFill>
        <p:spPr>
          <a:xfrm>
            <a:off x="771076" y="1990333"/>
            <a:ext cx="2740238" cy="1852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4B2B13-1960-C69A-DAC8-CC18824F96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2" b="27789"/>
          <a:stretch/>
        </p:blipFill>
        <p:spPr>
          <a:xfrm>
            <a:off x="4174254" y="1986338"/>
            <a:ext cx="2953841" cy="18561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C95A31-44C8-FAC9-6F45-131CB130C7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3" b="40594"/>
          <a:stretch/>
        </p:blipFill>
        <p:spPr>
          <a:xfrm>
            <a:off x="7719072" y="1986338"/>
            <a:ext cx="3701852" cy="1852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5CC0EA-2C7E-E09B-F3F0-931A1BB3D3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37"/>
          <a:stretch/>
        </p:blipFill>
        <p:spPr>
          <a:xfrm>
            <a:off x="150137" y="4158573"/>
            <a:ext cx="2888726" cy="1937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831B0B0-B79F-69CF-CE4D-40810DD1F1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" b="31353"/>
          <a:stretch/>
        </p:blipFill>
        <p:spPr>
          <a:xfrm>
            <a:off x="3243780" y="4162008"/>
            <a:ext cx="2953841" cy="1961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4A4231A-88F9-05A7-F794-B0E7DE1209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26" y="4156036"/>
            <a:ext cx="3020531" cy="2012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35751E4-6A4B-ED67-6493-8DECA1E503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3" t="11113" b="24620"/>
          <a:stretch/>
        </p:blipFill>
        <p:spPr>
          <a:xfrm>
            <a:off x="9569998" y="4156036"/>
            <a:ext cx="2318295" cy="2022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85184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1117</TotalTime>
  <Words>302</Words>
  <Application>Microsoft Office PowerPoint</Application>
  <PresentationFormat>Широкоэкранный</PresentationFormat>
  <Paragraphs>64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Ретро</vt:lpstr>
      <vt:lpstr>ИТОГИ НАУЧНО-ИННОВАЦИОННОЙ ДЕЯТЕЛЬНОСТИ КРСУ  ЗА 2024 ГОД</vt:lpstr>
      <vt:lpstr>Презентация PowerPoint</vt:lpstr>
      <vt:lpstr>ИЗДАНИЯ И ПУБЛИКАЦИИ ВУЗА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Научно-инновационная деятельность КРСУ  за 2024 год</dc:title>
  <dc:creator>Гросс Александра Николаевна</dc:creator>
  <cp:lastModifiedBy>Гросс Александра Николаевна</cp:lastModifiedBy>
  <cp:revision>151</cp:revision>
  <cp:lastPrinted>2025-03-20T04:35:05Z</cp:lastPrinted>
  <dcterms:created xsi:type="dcterms:W3CDTF">2025-03-13T04:31:19Z</dcterms:created>
  <dcterms:modified xsi:type="dcterms:W3CDTF">2025-03-24T11:12:25Z</dcterms:modified>
</cp:coreProperties>
</file>