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2" r:id="rId1"/>
  </p:sldMasterIdLst>
  <p:notesMasterIdLst>
    <p:notesMasterId r:id="rId24"/>
  </p:notesMasterIdLst>
  <p:sldIdLst>
    <p:sldId id="265" r:id="rId2"/>
    <p:sldId id="331" r:id="rId3"/>
    <p:sldId id="370" r:id="rId4"/>
    <p:sldId id="371" r:id="rId5"/>
    <p:sldId id="345" r:id="rId6"/>
    <p:sldId id="364" r:id="rId7"/>
    <p:sldId id="365" r:id="rId8"/>
    <p:sldId id="366" r:id="rId9"/>
    <p:sldId id="374" r:id="rId10"/>
    <p:sldId id="379" r:id="rId11"/>
    <p:sldId id="354" r:id="rId12"/>
    <p:sldId id="356" r:id="rId13"/>
    <p:sldId id="358" r:id="rId14"/>
    <p:sldId id="360" r:id="rId15"/>
    <p:sldId id="362" r:id="rId16"/>
    <p:sldId id="380" r:id="rId17"/>
    <p:sldId id="381" r:id="rId18"/>
    <p:sldId id="382" r:id="rId19"/>
    <p:sldId id="383" r:id="rId20"/>
    <p:sldId id="384" r:id="rId21"/>
    <p:sldId id="385" r:id="rId22"/>
    <p:sldId id="368" r:id="rId23"/>
  </p:sldIdLst>
  <p:sldSz cx="9144000" cy="6858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50" autoAdjust="0"/>
    <p:restoredTop sz="99712" autoAdjust="0"/>
  </p:normalViewPr>
  <p:slideViewPr>
    <p:cSldViewPr>
      <p:cViewPr varScale="1">
        <p:scale>
          <a:sx n="93" d="100"/>
          <a:sy n="93" d="100"/>
        </p:scale>
        <p:origin x="-10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64268-AAD2-41F6-8F9D-0D724A93F770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5013"/>
            <a:ext cx="4897437" cy="3675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54550"/>
            <a:ext cx="5389563" cy="4410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07513"/>
            <a:ext cx="2919413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07513"/>
            <a:ext cx="2919412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65EE4-EE6B-4A37-B18E-2DEAC6389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62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665EE4-EE6B-4A37-B18E-2DEAC6389A42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674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02.04.2015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02.04.2015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02.04.2015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02.04.2015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02.04.2015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02.04.2015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02.04.2015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02.04.2015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02.04.2015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02.04.2015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02.04.2015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18A433B-89FD-4567-928B-7FAFE9011FE9}" type="datetimeFigureOut">
              <a:rPr lang="ru-RU" smtClean="0"/>
              <a:pPr/>
              <a:t>02.04.2015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microsoft.com/office/2007/relationships/hdphoto" Target="../media/hdphoto2.wdp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4" descr="D:\ФОТО КРСУ\Коллегия 2009, Москва\0516000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9"/>
          <a:stretch/>
        </p:blipFill>
        <p:spPr>
          <a:xfrm flipH="1">
            <a:off x="262632" y="1916831"/>
            <a:ext cx="7585968" cy="4752529"/>
          </a:xfrm>
          <a:prstGeom prst="flowChartManualInpu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Line 15"/>
          <p:cNvSpPr>
            <a:spLocks noChangeShapeType="1"/>
          </p:cNvSpPr>
          <p:nvPr/>
        </p:nvSpPr>
        <p:spPr bwMode="auto">
          <a:xfrm>
            <a:off x="2159250" y="-111736"/>
            <a:ext cx="546155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dirty="0"/>
          </a:p>
        </p:txBody>
      </p:sp>
      <p:pic>
        <p:nvPicPr>
          <p:cNvPr id="8197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1" t="6397" r="5551" b="6397"/>
          <a:stretch/>
        </p:blipFill>
        <p:spPr bwMode="auto">
          <a:xfrm>
            <a:off x="611560" y="404664"/>
            <a:ext cx="1080120" cy="1088994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Группа 18"/>
          <p:cNvGrpSpPr/>
          <p:nvPr/>
        </p:nvGrpSpPr>
        <p:grpSpPr>
          <a:xfrm>
            <a:off x="7678113" y="2819118"/>
            <a:ext cx="1358383" cy="3778234"/>
            <a:chOff x="7678113" y="2819118"/>
            <a:chExt cx="1358383" cy="3778234"/>
          </a:xfrm>
        </p:grpSpPr>
        <p:pic>
          <p:nvPicPr>
            <p:cNvPr id="9" name="Picture 2" descr="D:\Выставка Москва\буклет\КРСУ\0516001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8287" y="2819118"/>
              <a:ext cx="1357531" cy="95181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6" name="Picture 3" descr="D:\ФОТО КРСУ\Коллегия 2009, Москва\фото к през\Корпус снаружи\P5150002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8113" y="4642931"/>
              <a:ext cx="1358383" cy="101878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7" name="Picture 4" descr="D:\ФОТО КРСУ\Коллегия 2009, Москва\фото к през\Корпус снаружи\Korp 06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8285" y="3680079"/>
              <a:ext cx="1357535" cy="101878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8" name="Picture 5" descr="D:\ФОТО КРСУ\Коллегия 2009, Москва\фото к през\Корпус снаружи\IMG_0332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8287" y="5579201"/>
              <a:ext cx="1357534" cy="101815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12" name="Заголовок 9"/>
          <p:cNvSpPr txBox="1">
            <a:spLocks/>
          </p:cNvSpPr>
          <p:nvPr/>
        </p:nvSpPr>
        <p:spPr>
          <a:xfrm>
            <a:off x="1447800" y="871728"/>
            <a:ext cx="7588018" cy="4998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r>
              <a:rPr lang="ru-RU" sz="3200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ПРОГРАММА</a:t>
            </a:r>
            <a:r>
              <a:rPr lang="ru-RU" sz="2400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РАЗВИТИЯ </a:t>
            </a:r>
          </a:p>
          <a:p>
            <a:pPr>
              <a:spcBef>
                <a:spcPts val="0"/>
              </a:spcBef>
            </a:pPr>
            <a:r>
              <a:rPr lang="ru-RU" sz="20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Кыргызско-Российского Славянского университета </a:t>
            </a:r>
            <a:br>
              <a:rPr lang="ru-RU" sz="20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имени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первого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Президента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Российской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Федерации Б.Н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Ельцина</a:t>
            </a:r>
            <a:r>
              <a:rPr lang="ru-RU" sz="16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на 2014-2016 гг. </a:t>
            </a:r>
            <a:endParaRPr lang="ru-RU" sz="2000" b="1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Заголовок 9"/>
          <p:cNvSpPr txBox="1">
            <a:spLocks/>
          </p:cNvSpPr>
          <p:nvPr/>
        </p:nvSpPr>
        <p:spPr>
          <a:xfrm>
            <a:off x="5715000" y="1752600"/>
            <a:ext cx="3168418" cy="4998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spcBef>
                <a:spcPts val="0"/>
              </a:spcBef>
            </a:pPr>
            <a:r>
              <a:rPr lang="ru-RU" sz="2000" dirty="0" smtClean="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КРСУ</a:t>
            </a:r>
            <a:br>
              <a:rPr lang="ru-RU" sz="2000" dirty="0" smtClean="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г. Бишкек</a:t>
            </a:r>
            <a:endParaRPr lang="ru-RU" sz="1400" dirty="0">
              <a:solidFill>
                <a:schemeClr val="tx2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72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Овал 40"/>
          <p:cNvSpPr/>
          <p:nvPr/>
        </p:nvSpPr>
        <p:spPr>
          <a:xfrm>
            <a:off x="5005591" y="2133600"/>
            <a:ext cx="1547609" cy="73426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Овал 41"/>
          <p:cNvSpPr/>
          <p:nvPr/>
        </p:nvSpPr>
        <p:spPr>
          <a:xfrm>
            <a:off x="5943600" y="2895600"/>
            <a:ext cx="1547609" cy="73426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Овал 42"/>
          <p:cNvSpPr/>
          <p:nvPr/>
        </p:nvSpPr>
        <p:spPr>
          <a:xfrm>
            <a:off x="7552067" y="3151938"/>
            <a:ext cx="1547609" cy="73426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4548391" y="1323138"/>
            <a:ext cx="1547609" cy="73426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7086600" y="1580322"/>
            <a:ext cx="1959595" cy="934278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Заголовок 2"/>
          <p:cNvSpPr>
            <a:spLocks noGrp="1"/>
          </p:cNvSpPr>
          <p:nvPr>
            <p:ph type="title" idx="4294967295"/>
          </p:nvPr>
        </p:nvSpPr>
        <p:spPr>
          <a:xfrm>
            <a:off x="2667000" y="-76200"/>
            <a:ext cx="5562600" cy="1254125"/>
          </a:xfrm>
        </p:spPr>
        <p:txBody>
          <a:bodyPr>
            <a:noAutofit/>
          </a:bodyPr>
          <a:lstStyle/>
          <a:p>
            <a:pPr algn="l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КРСУ 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сегодня</a:t>
            </a: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89487" y="1732721"/>
            <a:ext cx="1856707" cy="147732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10 721 студентов</a:t>
            </a:r>
          </a:p>
          <a:p>
            <a:pPr algn="ctr"/>
            <a:r>
              <a:rPr lang="ru-RU" b="1" dirty="0" smtClean="0"/>
              <a:t>1077 иностранных студентов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724400" y="1411069"/>
            <a:ext cx="1166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9 492</a:t>
            </a:r>
          </a:p>
          <a:p>
            <a:pPr algn="ctr"/>
            <a:r>
              <a:rPr lang="ru-RU" b="1" dirty="0" smtClean="0"/>
              <a:t>(ОФ)</a:t>
            </a:r>
            <a:endParaRPr lang="ru-RU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181600" y="2133600"/>
            <a:ext cx="1166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58</a:t>
            </a:r>
          </a:p>
          <a:p>
            <a:pPr algn="ctr"/>
            <a:r>
              <a:rPr lang="ru-RU" b="1" dirty="0" smtClean="0"/>
              <a:t>(ОЗФ)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148591" y="2935069"/>
            <a:ext cx="1166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1 272</a:t>
            </a:r>
          </a:p>
          <a:p>
            <a:pPr algn="ctr"/>
            <a:r>
              <a:rPr lang="ru-RU" b="1" dirty="0" smtClean="0"/>
              <a:t>(ЗФ)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552067" y="3200400"/>
            <a:ext cx="1591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257</a:t>
            </a:r>
          </a:p>
          <a:p>
            <a:pPr algn="ctr"/>
            <a:r>
              <a:rPr lang="ru-RU" b="1" dirty="0" smtClean="0"/>
              <a:t>(ЗФ ДОТ)</a:t>
            </a:r>
            <a:endParaRPr lang="ru-RU" b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52400" y="1524000"/>
            <a:ext cx="496903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b="1" dirty="0">
                <a:solidFill>
                  <a:srgbClr val="1D4779"/>
                </a:solidFill>
              </a:rPr>
              <a:t>КРСУ</a:t>
            </a:r>
            <a:r>
              <a:rPr lang="ru-RU" sz="2000" dirty="0">
                <a:solidFill>
                  <a:srgbClr val="1D4779"/>
                </a:solidFill>
              </a:rPr>
              <a:t> – сегодня это более </a:t>
            </a:r>
            <a:r>
              <a:rPr lang="ru-RU" sz="2000" b="1" dirty="0">
                <a:solidFill>
                  <a:srgbClr val="1D4779"/>
                </a:solidFill>
              </a:rPr>
              <a:t>10 тысяч студентов</a:t>
            </a:r>
            <a:r>
              <a:rPr lang="ru-RU" sz="2000" dirty="0">
                <a:solidFill>
                  <a:srgbClr val="1D4779"/>
                </a:solidFill>
              </a:rPr>
              <a:t>, </a:t>
            </a:r>
            <a:r>
              <a:rPr lang="ru-RU" sz="2000" dirty="0" smtClean="0">
                <a:solidFill>
                  <a:srgbClr val="1D4779"/>
                </a:solidFill>
              </a:rPr>
              <a:t>которые </a:t>
            </a:r>
            <a:r>
              <a:rPr lang="ru-RU" sz="2000" dirty="0">
                <a:solidFill>
                  <a:srgbClr val="1D4779"/>
                </a:solidFill>
              </a:rPr>
              <a:t>учатся на </a:t>
            </a:r>
            <a:r>
              <a:rPr lang="ru-RU" sz="2000" b="1" dirty="0">
                <a:solidFill>
                  <a:srgbClr val="1D4779"/>
                </a:solidFill>
              </a:rPr>
              <a:t>8-ми факультетах</a:t>
            </a:r>
            <a:r>
              <a:rPr lang="ru-RU" sz="2000" dirty="0">
                <a:solidFill>
                  <a:srgbClr val="1D4779"/>
                </a:solidFill>
              </a:rPr>
              <a:t>, </a:t>
            </a:r>
            <a:r>
              <a:rPr lang="ru-RU" sz="2000" b="1" dirty="0" smtClean="0">
                <a:solidFill>
                  <a:srgbClr val="1D4779"/>
                </a:solidFill>
              </a:rPr>
              <a:t>92 </a:t>
            </a:r>
            <a:r>
              <a:rPr lang="ru-RU" sz="2000" b="1" dirty="0">
                <a:solidFill>
                  <a:srgbClr val="1D4779"/>
                </a:solidFill>
              </a:rPr>
              <a:t>кафедрах</a:t>
            </a:r>
            <a:r>
              <a:rPr lang="ru-RU" sz="2000" dirty="0">
                <a:solidFill>
                  <a:srgbClr val="1D4779"/>
                </a:solidFill>
              </a:rPr>
              <a:t>:</a:t>
            </a:r>
          </a:p>
          <a:p>
            <a:pPr lvl="0">
              <a:defRPr/>
            </a:pPr>
            <a:r>
              <a:rPr lang="ru-RU" sz="2000" dirty="0" smtClean="0">
                <a:solidFill>
                  <a:srgbClr val="1D4779"/>
                </a:solidFill>
              </a:rPr>
              <a:t>• естественно-технический </a:t>
            </a:r>
            <a:endParaRPr lang="ru-RU" sz="2000" dirty="0">
              <a:solidFill>
                <a:srgbClr val="1D4779"/>
              </a:solidFill>
            </a:endParaRPr>
          </a:p>
          <a:p>
            <a:pPr lvl="0">
              <a:defRPr/>
            </a:pPr>
            <a:r>
              <a:rPr lang="ru-RU" sz="2000" dirty="0" smtClean="0">
                <a:solidFill>
                  <a:srgbClr val="1D4779"/>
                </a:solidFill>
              </a:rPr>
              <a:t>• экономический</a:t>
            </a:r>
            <a:endParaRPr lang="ru-RU" sz="2000" dirty="0">
              <a:solidFill>
                <a:srgbClr val="1D4779"/>
              </a:solidFill>
            </a:endParaRPr>
          </a:p>
          <a:p>
            <a:pPr lvl="0">
              <a:defRPr/>
            </a:pPr>
            <a:r>
              <a:rPr lang="ru-RU" sz="2000" dirty="0" smtClean="0">
                <a:solidFill>
                  <a:srgbClr val="1D4779"/>
                </a:solidFill>
              </a:rPr>
              <a:t>• гуманитарный</a:t>
            </a:r>
            <a:endParaRPr lang="ru-RU" sz="2000" dirty="0">
              <a:solidFill>
                <a:srgbClr val="1D4779"/>
              </a:solidFill>
            </a:endParaRPr>
          </a:p>
          <a:p>
            <a:pPr lvl="0">
              <a:defRPr/>
            </a:pPr>
            <a:r>
              <a:rPr lang="ru-RU" sz="2000" dirty="0" smtClean="0">
                <a:solidFill>
                  <a:srgbClr val="1D4779"/>
                </a:solidFill>
              </a:rPr>
              <a:t>• юридический </a:t>
            </a:r>
            <a:endParaRPr lang="ru-RU" sz="2000" dirty="0">
              <a:solidFill>
                <a:srgbClr val="1D4779"/>
              </a:solidFill>
            </a:endParaRPr>
          </a:p>
          <a:p>
            <a:pPr lvl="0">
              <a:defRPr/>
            </a:pPr>
            <a:r>
              <a:rPr lang="ru-RU" sz="2000" dirty="0" smtClean="0">
                <a:solidFill>
                  <a:srgbClr val="1D4779"/>
                </a:solidFill>
              </a:rPr>
              <a:t>• медицинский </a:t>
            </a:r>
            <a:endParaRPr lang="ru-RU" sz="2000" dirty="0">
              <a:solidFill>
                <a:srgbClr val="1D4779"/>
              </a:solidFill>
            </a:endParaRPr>
          </a:p>
          <a:p>
            <a:pPr lvl="0">
              <a:defRPr/>
            </a:pPr>
            <a:r>
              <a:rPr lang="ru-RU" sz="2000" dirty="0" smtClean="0">
                <a:solidFill>
                  <a:srgbClr val="1D4779"/>
                </a:solidFill>
              </a:rPr>
              <a:t>• международных </a:t>
            </a:r>
            <a:r>
              <a:rPr lang="ru-RU" sz="2000" dirty="0">
                <a:solidFill>
                  <a:srgbClr val="1D4779"/>
                </a:solidFill>
              </a:rPr>
              <a:t>отношений </a:t>
            </a:r>
          </a:p>
          <a:p>
            <a:pPr lvl="0">
              <a:defRPr/>
            </a:pPr>
            <a:r>
              <a:rPr lang="ru-RU" sz="2000" dirty="0" smtClean="0">
                <a:solidFill>
                  <a:srgbClr val="1D4779"/>
                </a:solidFill>
              </a:rPr>
              <a:t>• архитектуры</a:t>
            </a:r>
            <a:r>
              <a:rPr lang="ru-RU" sz="2000" dirty="0">
                <a:solidFill>
                  <a:srgbClr val="1D4779"/>
                </a:solidFill>
              </a:rPr>
              <a:t>, дизайна и строительства</a:t>
            </a:r>
          </a:p>
          <a:p>
            <a:pPr lvl="0">
              <a:defRPr/>
            </a:pPr>
            <a:r>
              <a:rPr lang="ru-RU" sz="2000" dirty="0" smtClean="0">
                <a:solidFill>
                  <a:srgbClr val="1D4779"/>
                </a:solidFill>
              </a:rPr>
              <a:t>• заочного </a:t>
            </a:r>
            <a:r>
              <a:rPr lang="ru-RU" sz="2000" dirty="0">
                <a:solidFill>
                  <a:srgbClr val="1D4779"/>
                </a:solidFill>
              </a:rPr>
              <a:t>(дистанционного) обучения</a:t>
            </a:r>
          </a:p>
        </p:txBody>
      </p:sp>
      <p:sp>
        <p:nvSpPr>
          <p:cNvPr id="31" name="Правая фигурная скобка 30"/>
          <p:cNvSpPr/>
          <p:nvPr/>
        </p:nvSpPr>
        <p:spPr>
          <a:xfrm>
            <a:off x="4953000" y="3048000"/>
            <a:ext cx="137609" cy="194421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5410200" y="4139545"/>
            <a:ext cx="365864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900" b="1" dirty="0" smtClean="0">
                <a:solidFill>
                  <a:srgbClr val="1D4779"/>
                </a:solidFill>
              </a:rPr>
              <a:t>32</a:t>
            </a:r>
            <a:r>
              <a:rPr lang="ru-RU" sz="1900" dirty="0" smtClean="0">
                <a:solidFill>
                  <a:srgbClr val="1D4779"/>
                </a:solidFill>
              </a:rPr>
              <a:t> направления бакалавриата </a:t>
            </a:r>
            <a:endParaRPr lang="ru-RU" sz="1900" dirty="0">
              <a:solidFill>
                <a:srgbClr val="1D4779"/>
              </a:solidFill>
            </a:endParaRPr>
          </a:p>
          <a:p>
            <a:pPr lvl="0">
              <a:defRPr/>
            </a:pPr>
            <a:r>
              <a:rPr lang="ru-RU" sz="1900" b="1" dirty="0" smtClean="0">
                <a:solidFill>
                  <a:srgbClr val="1D4779"/>
                </a:solidFill>
              </a:rPr>
              <a:t>8</a:t>
            </a:r>
            <a:r>
              <a:rPr lang="ru-RU" sz="1900" dirty="0" smtClean="0">
                <a:solidFill>
                  <a:srgbClr val="1D4779"/>
                </a:solidFill>
              </a:rPr>
              <a:t> направлений магистратуры </a:t>
            </a:r>
            <a:endParaRPr lang="ru-RU" sz="1900" dirty="0">
              <a:solidFill>
                <a:srgbClr val="1D4779"/>
              </a:solidFill>
            </a:endParaRPr>
          </a:p>
          <a:p>
            <a:pPr lvl="0">
              <a:defRPr/>
            </a:pPr>
            <a:r>
              <a:rPr lang="ru-RU" sz="1900" b="1" dirty="0" smtClean="0">
                <a:solidFill>
                  <a:srgbClr val="1D4779"/>
                </a:solidFill>
              </a:rPr>
              <a:t>49</a:t>
            </a:r>
            <a:r>
              <a:rPr lang="ru-RU" sz="1900" dirty="0" smtClean="0">
                <a:solidFill>
                  <a:srgbClr val="1D4779"/>
                </a:solidFill>
              </a:rPr>
              <a:t> </a:t>
            </a:r>
            <a:r>
              <a:rPr lang="ru-RU" sz="1900" dirty="0">
                <a:solidFill>
                  <a:srgbClr val="1D4779"/>
                </a:solidFill>
              </a:rPr>
              <a:t>специальностей</a:t>
            </a:r>
          </a:p>
          <a:p>
            <a:pPr lvl="0">
              <a:defRPr/>
            </a:pPr>
            <a:r>
              <a:rPr lang="ru-RU" sz="1900" b="1" dirty="0" smtClean="0">
                <a:solidFill>
                  <a:srgbClr val="1D4779"/>
                </a:solidFill>
              </a:rPr>
              <a:t>55</a:t>
            </a:r>
            <a:r>
              <a:rPr lang="ru-RU" sz="1900" dirty="0" smtClean="0">
                <a:solidFill>
                  <a:srgbClr val="1D4779"/>
                </a:solidFill>
              </a:rPr>
              <a:t> специализаций</a:t>
            </a:r>
          </a:p>
        </p:txBody>
      </p:sp>
      <p:sp>
        <p:nvSpPr>
          <p:cNvPr id="33" name="Стрелка вправо 32"/>
          <p:cNvSpPr/>
          <p:nvPr/>
        </p:nvSpPr>
        <p:spPr>
          <a:xfrm>
            <a:off x="5194176" y="3733800"/>
            <a:ext cx="216024" cy="68407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170543" y="5410200"/>
            <a:ext cx="8744857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>
                <a:solidFill>
                  <a:srgbClr val="1D4779"/>
                </a:solidFill>
              </a:rPr>
              <a:t>В образовательную структуру Университета входят:</a:t>
            </a:r>
          </a:p>
          <a:p>
            <a:pPr marL="285750" lvl="0" indent="-285750">
              <a:spcBef>
                <a:spcPts val="600"/>
              </a:spcBef>
              <a:buFont typeface="Calibri" panose="020F0502020204030204" pitchFamily="34" charset="0"/>
              <a:buChar char="–"/>
            </a:pPr>
            <a:r>
              <a:rPr lang="ru-RU" sz="2000" dirty="0" smtClean="0">
                <a:solidFill>
                  <a:srgbClr val="1D4779"/>
                </a:solidFill>
              </a:rPr>
              <a:t>средняя </a:t>
            </a:r>
            <a:r>
              <a:rPr lang="ru-RU" sz="2000" dirty="0">
                <a:solidFill>
                  <a:srgbClr val="1D4779"/>
                </a:solidFill>
              </a:rPr>
              <a:t>общеобразовательная школа, общее количество учащихся – </a:t>
            </a:r>
            <a:r>
              <a:rPr lang="ru-RU" sz="2000" dirty="0" smtClean="0">
                <a:solidFill>
                  <a:srgbClr val="1D4779"/>
                </a:solidFill>
              </a:rPr>
              <a:t/>
            </a:r>
            <a:br>
              <a:rPr lang="ru-RU" sz="2000" dirty="0" smtClean="0">
                <a:solidFill>
                  <a:srgbClr val="1D4779"/>
                </a:solidFill>
              </a:rPr>
            </a:br>
            <a:r>
              <a:rPr lang="ru-RU" sz="2000" dirty="0" smtClean="0">
                <a:solidFill>
                  <a:srgbClr val="1D4779"/>
                </a:solidFill>
              </a:rPr>
              <a:t>235 </a:t>
            </a:r>
            <a:r>
              <a:rPr lang="ru-RU" sz="2000" dirty="0">
                <a:solidFill>
                  <a:srgbClr val="1D4779"/>
                </a:solidFill>
              </a:rPr>
              <a:t>человек</a:t>
            </a:r>
          </a:p>
          <a:p>
            <a:pPr marL="285750" indent="-285750">
              <a:buFont typeface="Calibri" panose="020F0502020204030204" pitchFamily="34" charset="0"/>
              <a:buChar char="–"/>
            </a:pPr>
            <a:r>
              <a:rPr lang="ru-RU" sz="2000" dirty="0">
                <a:solidFill>
                  <a:srgbClr val="1D4779"/>
                </a:solidFill>
              </a:rPr>
              <a:t>технологический колледж, общее количество </a:t>
            </a:r>
            <a:r>
              <a:rPr lang="ru-RU" sz="2000" dirty="0" smtClean="0">
                <a:solidFill>
                  <a:srgbClr val="1D4779"/>
                </a:solidFill>
              </a:rPr>
              <a:t>учащихся –  </a:t>
            </a:r>
            <a:r>
              <a:rPr lang="ru-RU" sz="2000" dirty="0">
                <a:solidFill>
                  <a:srgbClr val="1D4779"/>
                </a:solidFill>
              </a:rPr>
              <a:t>280 </a:t>
            </a:r>
            <a:r>
              <a:rPr lang="ru-RU" sz="2000" dirty="0" smtClean="0">
                <a:solidFill>
                  <a:srgbClr val="1D4779"/>
                </a:solidFill>
              </a:rPr>
              <a:t>человек</a:t>
            </a:r>
            <a:endParaRPr lang="ru-RU" sz="2000" dirty="0">
              <a:solidFill>
                <a:srgbClr val="1D4779"/>
              </a:solidFill>
            </a:endParaRPr>
          </a:p>
        </p:txBody>
      </p:sp>
      <p:pic>
        <p:nvPicPr>
          <p:cNvPr id="35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278904" y="271805"/>
            <a:ext cx="1245096" cy="125532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 стрелкой 9"/>
          <p:cNvCxnSpPr>
            <a:stCxn id="2" idx="2"/>
          </p:cNvCxnSpPr>
          <p:nvPr/>
        </p:nvCxnSpPr>
        <p:spPr>
          <a:xfrm flipH="1" flipV="1">
            <a:off x="6148591" y="1734234"/>
            <a:ext cx="938009" cy="3132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endCxn id="41" idx="6"/>
          </p:cNvCxnSpPr>
          <p:nvPr/>
        </p:nvCxnSpPr>
        <p:spPr>
          <a:xfrm flipH="1">
            <a:off x="6553200" y="2379052"/>
            <a:ext cx="533400" cy="1216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7189487" y="2514600"/>
            <a:ext cx="506713" cy="4204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2" idx="1"/>
          </p:cNvCxnSpPr>
          <p:nvPr/>
        </p:nvCxnSpPr>
        <p:spPr>
          <a:xfrm>
            <a:off x="8066398" y="2514600"/>
            <a:ext cx="259473" cy="6373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893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1447800" y="2667000"/>
            <a:ext cx="7529898" cy="4265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59045" y="4233683"/>
            <a:ext cx="8263146" cy="71038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59046" y="5938721"/>
            <a:ext cx="8263146" cy="7522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30077" y="914400"/>
            <a:ext cx="8192113" cy="62366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4801" y="1447800"/>
            <a:ext cx="72389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000" b="1" dirty="0" smtClean="0">
                <a:solidFill>
                  <a:srgbClr val="1D4779"/>
                </a:solidFill>
              </a:rPr>
              <a:t>966 </a:t>
            </a:r>
            <a:r>
              <a:rPr lang="ru-RU" sz="2000" dirty="0" smtClean="0">
                <a:solidFill>
                  <a:srgbClr val="1D4779"/>
                </a:solidFill>
              </a:rPr>
              <a:t>штатных преподавателя </a:t>
            </a:r>
            <a:r>
              <a:rPr lang="ru-RU" sz="2000" b="1" dirty="0">
                <a:solidFill>
                  <a:srgbClr val="1D4779"/>
                </a:solidFill>
              </a:rPr>
              <a:t>259 (27,5%) </a:t>
            </a:r>
            <a:r>
              <a:rPr lang="ru-RU" sz="2000" dirty="0">
                <a:solidFill>
                  <a:srgbClr val="1D4779"/>
                </a:solidFill>
              </a:rPr>
              <a:t>старше 60 </a:t>
            </a:r>
            <a:r>
              <a:rPr lang="ru-RU" sz="2000" dirty="0" smtClean="0">
                <a:solidFill>
                  <a:srgbClr val="1D4779"/>
                </a:solidFill>
              </a:rPr>
              <a:t>лет</a:t>
            </a:r>
          </a:p>
          <a:p>
            <a:pPr marL="285750" indent="-285750">
              <a:buFontTx/>
              <a:buChar char="-"/>
            </a:pPr>
            <a:r>
              <a:rPr lang="ru-RU" sz="2000" b="1" dirty="0" smtClean="0">
                <a:solidFill>
                  <a:srgbClr val="1D4779"/>
                </a:solidFill>
              </a:rPr>
              <a:t>607 </a:t>
            </a:r>
            <a:r>
              <a:rPr lang="ru-RU" sz="2000" b="1" dirty="0">
                <a:solidFill>
                  <a:srgbClr val="1D4779"/>
                </a:solidFill>
              </a:rPr>
              <a:t>(</a:t>
            </a:r>
            <a:r>
              <a:rPr lang="ru-RU" sz="2000" b="1" dirty="0" smtClean="0">
                <a:solidFill>
                  <a:srgbClr val="1D4779"/>
                </a:solidFill>
              </a:rPr>
              <a:t>63%) </a:t>
            </a:r>
            <a:r>
              <a:rPr lang="ru-RU" sz="2000" dirty="0">
                <a:solidFill>
                  <a:srgbClr val="1D4779"/>
                </a:solidFill>
              </a:rPr>
              <a:t>с учеными степенями и </a:t>
            </a:r>
            <a:r>
              <a:rPr lang="ru-RU" sz="2000" dirty="0" smtClean="0">
                <a:solidFill>
                  <a:srgbClr val="1D4779"/>
                </a:solidFill>
              </a:rPr>
              <a:t>званиями </a:t>
            </a:r>
            <a:br>
              <a:rPr lang="ru-RU" sz="2000" dirty="0" smtClean="0">
                <a:solidFill>
                  <a:srgbClr val="1D4779"/>
                </a:solidFill>
              </a:rPr>
            </a:br>
            <a:r>
              <a:rPr lang="ru-RU" dirty="0" smtClean="0">
                <a:solidFill>
                  <a:srgbClr val="1D4779"/>
                </a:solidFill>
              </a:rPr>
              <a:t>(124 – доктора наук и 483 – кандидата наук)</a:t>
            </a:r>
            <a:endParaRPr lang="ru-RU" sz="2000" dirty="0" smtClean="0">
              <a:solidFill>
                <a:srgbClr val="1D4779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rgbClr val="1D4779"/>
                </a:solidFill>
              </a:rPr>
              <a:t>40 человек  </a:t>
            </a:r>
            <a:r>
              <a:rPr lang="ru-RU" sz="2000" b="1" dirty="0" smtClean="0">
                <a:solidFill>
                  <a:srgbClr val="1D4779"/>
                </a:solidFill>
              </a:rPr>
              <a:t>АУП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40018" y="2708838"/>
            <a:ext cx="7780182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>
                <a:solidFill>
                  <a:srgbClr val="1D4779"/>
                </a:solidFill>
              </a:rPr>
              <a:t>Общий консолидированный бюджет в 2013 </a:t>
            </a:r>
            <a:r>
              <a:rPr lang="ru-RU" sz="1900" dirty="0" smtClean="0">
                <a:solidFill>
                  <a:srgbClr val="1D4779"/>
                </a:solidFill>
              </a:rPr>
              <a:t>году – </a:t>
            </a:r>
            <a:r>
              <a:rPr lang="ru-RU" sz="1900" b="1" dirty="0" smtClean="0">
                <a:solidFill>
                  <a:srgbClr val="1D4779"/>
                </a:solidFill>
              </a:rPr>
              <a:t>401,4 млн руб.</a:t>
            </a:r>
            <a:endParaRPr lang="ru-RU" sz="1900" dirty="0" smtClean="0">
              <a:solidFill>
                <a:srgbClr val="1D4779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24000" y="3048000"/>
            <a:ext cx="6567926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900" b="1" dirty="0">
                <a:solidFill>
                  <a:srgbClr val="1D4779"/>
                </a:solidFill>
              </a:rPr>
              <a:t>41,1%  </a:t>
            </a:r>
            <a:r>
              <a:rPr lang="ru-RU" sz="1900" dirty="0" smtClean="0">
                <a:solidFill>
                  <a:srgbClr val="1D4779"/>
                </a:solidFill>
              </a:rPr>
              <a:t>–</a:t>
            </a:r>
            <a:r>
              <a:rPr lang="ru-RU" sz="1900" b="1" dirty="0" smtClean="0">
                <a:solidFill>
                  <a:srgbClr val="1D4779"/>
                </a:solidFill>
              </a:rPr>
              <a:t> </a:t>
            </a:r>
            <a:r>
              <a:rPr lang="ru-RU" sz="1900" dirty="0" smtClean="0">
                <a:solidFill>
                  <a:srgbClr val="1D4779"/>
                </a:solidFill>
              </a:rPr>
              <a:t>субсидии из бюджета </a:t>
            </a:r>
            <a:r>
              <a:rPr lang="ru-RU" sz="1900" dirty="0">
                <a:solidFill>
                  <a:srgbClr val="1D4779"/>
                </a:solidFill>
              </a:rPr>
              <a:t>Российской Федерации</a:t>
            </a:r>
          </a:p>
          <a:p>
            <a:pPr marL="285750" indent="-285750">
              <a:buFontTx/>
              <a:buChar char="-"/>
            </a:pPr>
            <a:r>
              <a:rPr lang="ru-RU" sz="1900" b="1" dirty="0">
                <a:solidFill>
                  <a:srgbClr val="1D4779"/>
                </a:solidFill>
              </a:rPr>
              <a:t>13,9 % </a:t>
            </a:r>
            <a:r>
              <a:rPr lang="ru-RU" sz="1900" dirty="0">
                <a:solidFill>
                  <a:srgbClr val="1D4779"/>
                </a:solidFill>
              </a:rPr>
              <a:t>–</a:t>
            </a:r>
            <a:r>
              <a:rPr lang="ru-RU" sz="1900" b="1" dirty="0" smtClean="0">
                <a:solidFill>
                  <a:srgbClr val="1D4779"/>
                </a:solidFill>
              </a:rPr>
              <a:t> </a:t>
            </a:r>
            <a:r>
              <a:rPr lang="ru-RU" sz="1900" dirty="0" smtClean="0">
                <a:solidFill>
                  <a:srgbClr val="1D4779"/>
                </a:solidFill>
              </a:rPr>
              <a:t>бюджет </a:t>
            </a:r>
            <a:r>
              <a:rPr lang="ru-RU" sz="1900" dirty="0">
                <a:solidFill>
                  <a:srgbClr val="1D4779"/>
                </a:solidFill>
              </a:rPr>
              <a:t>Кыргызской Республики</a:t>
            </a:r>
          </a:p>
          <a:p>
            <a:pPr marL="285750" indent="-285750">
              <a:buFontTx/>
              <a:buChar char="-"/>
            </a:pPr>
            <a:r>
              <a:rPr lang="ru-RU" sz="1900" b="1" dirty="0" smtClean="0">
                <a:solidFill>
                  <a:srgbClr val="1D4779"/>
                </a:solidFill>
              </a:rPr>
              <a:t>45 %  </a:t>
            </a:r>
            <a:r>
              <a:rPr lang="ru-RU" sz="1900" dirty="0">
                <a:solidFill>
                  <a:srgbClr val="1D4779"/>
                </a:solidFill>
              </a:rPr>
              <a:t>–</a:t>
            </a:r>
            <a:r>
              <a:rPr lang="ru-RU" sz="1900" b="1" dirty="0" smtClean="0">
                <a:solidFill>
                  <a:srgbClr val="1D4779"/>
                </a:solidFill>
              </a:rPr>
              <a:t> </a:t>
            </a:r>
            <a:r>
              <a:rPr lang="ru-RU" sz="1900" dirty="0">
                <a:solidFill>
                  <a:srgbClr val="1D4779"/>
                </a:solidFill>
              </a:rPr>
              <a:t>внебюджетные средства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0211" y="4245114"/>
            <a:ext cx="78208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1D4779"/>
                </a:solidFill>
              </a:rPr>
              <a:t>124 </a:t>
            </a:r>
            <a:r>
              <a:rPr lang="ru-RU" sz="2000" dirty="0">
                <a:solidFill>
                  <a:srgbClr val="1D4779"/>
                </a:solidFill>
              </a:rPr>
              <a:t>международных </a:t>
            </a:r>
            <a:r>
              <a:rPr lang="ru-RU" sz="2000" dirty="0" smtClean="0">
                <a:solidFill>
                  <a:srgbClr val="1D4779"/>
                </a:solidFill>
              </a:rPr>
              <a:t>договоров </a:t>
            </a:r>
            <a:r>
              <a:rPr lang="ru-RU" sz="2000" dirty="0">
                <a:solidFill>
                  <a:srgbClr val="1D4779"/>
                </a:solidFill>
              </a:rPr>
              <a:t>и </a:t>
            </a:r>
            <a:r>
              <a:rPr lang="ru-RU" sz="2000" dirty="0" smtClean="0">
                <a:solidFill>
                  <a:srgbClr val="1D4779"/>
                </a:solidFill>
              </a:rPr>
              <a:t>соглашений </a:t>
            </a:r>
            <a:r>
              <a:rPr lang="ru-RU" sz="2000" dirty="0">
                <a:solidFill>
                  <a:srgbClr val="1D4779"/>
                </a:solidFill>
              </a:rPr>
              <a:t>о взаимном сотрудничестве</a:t>
            </a:r>
            <a:endParaRPr lang="ru-RU" sz="2000" dirty="0" smtClean="0">
              <a:solidFill>
                <a:srgbClr val="1D477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24000" y="4944070"/>
            <a:ext cx="5722086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900" b="1" dirty="0" smtClean="0">
                <a:solidFill>
                  <a:srgbClr val="1D4779"/>
                </a:solidFill>
              </a:rPr>
              <a:t>29 – </a:t>
            </a:r>
            <a:r>
              <a:rPr lang="ru-RU" sz="1900" dirty="0" smtClean="0">
                <a:solidFill>
                  <a:srgbClr val="1D4779"/>
                </a:solidFill>
              </a:rPr>
              <a:t>страны дальнего </a:t>
            </a:r>
            <a:r>
              <a:rPr lang="ru-RU" sz="1900" dirty="0">
                <a:solidFill>
                  <a:srgbClr val="1D4779"/>
                </a:solidFill>
              </a:rPr>
              <a:t>зарубежья </a:t>
            </a:r>
            <a:endParaRPr lang="ru-RU" sz="1900" dirty="0" smtClean="0">
              <a:solidFill>
                <a:srgbClr val="1D4779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900" b="1" dirty="0" smtClean="0">
                <a:solidFill>
                  <a:srgbClr val="1D4779"/>
                </a:solidFill>
              </a:rPr>
              <a:t>48 – </a:t>
            </a:r>
            <a:r>
              <a:rPr lang="ru-RU" sz="1900" dirty="0" smtClean="0">
                <a:solidFill>
                  <a:srgbClr val="1D4779"/>
                </a:solidFill>
              </a:rPr>
              <a:t>СНГ</a:t>
            </a:r>
            <a:r>
              <a:rPr lang="ru-RU" sz="1900" b="1" dirty="0" smtClean="0">
                <a:solidFill>
                  <a:srgbClr val="1D4779"/>
                </a:solidFill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ru-RU" sz="1900" b="1" dirty="0" smtClean="0">
                <a:solidFill>
                  <a:srgbClr val="1D4779"/>
                </a:solidFill>
              </a:rPr>
              <a:t>47 – </a:t>
            </a:r>
            <a:r>
              <a:rPr lang="ru-RU" sz="1900" dirty="0" smtClean="0">
                <a:solidFill>
                  <a:srgbClr val="1D4779"/>
                </a:solidFill>
              </a:rPr>
              <a:t>Российская Федерация</a:t>
            </a:r>
            <a:endParaRPr lang="ru-RU" sz="1900" dirty="0">
              <a:solidFill>
                <a:srgbClr val="1D4779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0212" y="5983069"/>
            <a:ext cx="81824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1D4779"/>
                </a:solidFill>
              </a:rPr>
              <a:t>Общая площадь: </a:t>
            </a:r>
            <a:r>
              <a:rPr lang="ru-RU" sz="2000" dirty="0" smtClean="0">
                <a:solidFill>
                  <a:srgbClr val="1D4779"/>
                </a:solidFill>
              </a:rPr>
              <a:t>земельных </a:t>
            </a:r>
            <a:r>
              <a:rPr lang="ru-RU" sz="2000" dirty="0">
                <a:solidFill>
                  <a:srgbClr val="1D4779"/>
                </a:solidFill>
              </a:rPr>
              <a:t>участков – </a:t>
            </a:r>
            <a:r>
              <a:rPr lang="ru-RU" sz="2000" b="1" dirty="0">
                <a:solidFill>
                  <a:srgbClr val="1D4779"/>
                </a:solidFill>
              </a:rPr>
              <a:t>23,88 </a:t>
            </a:r>
            <a:r>
              <a:rPr lang="ru-RU" sz="2000" b="1" dirty="0" smtClean="0">
                <a:solidFill>
                  <a:srgbClr val="1D4779"/>
                </a:solidFill>
              </a:rPr>
              <a:t>га</a:t>
            </a:r>
          </a:p>
          <a:p>
            <a:pPr lvl="2"/>
            <a:r>
              <a:rPr lang="ru-RU" sz="2000" dirty="0" smtClean="0">
                <a:solidFill>
                  <a:srgbClr val="1D4779"/>
                </a:solidFill>
              </a:rPr>
              <a:t>	зданий </a:t>
            </a:r>
            <a:r>
              <a:rPr lang="ru-RU" sz="2000" dirty="0">
                <a:solidFill>
                  <a:srgbClr val="1D4779"/>
                </a:solidFill>
              </a:rPr>
              <a:t>и помещений </a:t>
            </a:r>
            <a:r>
              <a:rPr lang="ru-RU" sz="2000" dirty="0" smtClean="0">
                <a:solidFill>
                  <a:srgbClr val="1D4779"/>
                </a:solidFill>
              </a:rPr>
              <a:t>– </a:t>
            </a:r>
            <a:r>
              <a:rPr lang="ru-RU" sz="2000" b="1" dirty="0" smtClean="0">
                <a:solidFill>
                  <a:srgbClr val="1D4779"/>
                </a:solidFill>
              </a:rPr>
              <a:t>58</a:t>
            </a:r>
            <a:r>
              <a:rPr lang="en-US" sz="2000" b="1" dirty="0" smtClean="0">
                <a:solidFill>
                  <a:srgbClr val="1D4779"/>
                </a:solidFill>
              </a:rPr>
              <a:t> </a:t>
            </a:r>
            <a:r>
              <a:rPr lang="ru-RU" sz="2000" b="1" dirty="0" smtClean="0">
                <a:solidFill>
                  <a:srgbClr val="1D4779"/>
                </a:solidFill>
              </a:rPr>
              <a:t>142,9 </a:t>
            </a:r>
            <a:r>
              <a:rPr lang="ru-RU" sz="2000" b="1" dirty="0">
                <a:solidFill>
                  <a:srgbClr val="1D4779"/>
                </a:solidFill>
              </a:rPr>
              <a:t>кв. м</a:t>
            </a:r>
            <a:r>
              <a:rPr lang="ru-RU" sz="2000" dirty="0">
                <a:solidFill>
                  <a:srgbClr val="1D4779"/>
                </a:solidFill>
              </a:rPr>
              <a:t>.</a:t>
            </a:r>
            <a:endParaRPr lang="ru-RU" sz="2000" dirty="0" smtClean="0">
              <a:solidFill>
                <a:srgbClr val="1D4779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78" r="10259"/>
          <a:stretch/>
        </p:blipFill>
        <p:spPr bwMode="auto">
          <a:xfrm>
            <a:off x="7391400" y="1524000"/>
            <a:ext cx="1711515" cy="1142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592"/>
          <a:stretch/>
        </p:blipFill>
        <p:spPr bwMode="auto">
          <a:xfrm>
            <a:off x="278904" y="2743200"/>
            <a:ext cx="1084913" cy="1440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9000" y="4667854"/>
            <a:ext cx="1814898" cy="11995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278904" y="271805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655518" y="1047690"/>
            <a:ext cx="75740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1D4779"/>
                </a:solidFill>
              </a:rPr>
              <a:t>Профессорско-преподавательский состав </a:t>
            </a:r>
            <a:r>
              <a:rPr lang="ru-RU" sz="2000" dirty="0">
                <a:solidFill>
                  <a:srgbClr val="1D4779"/>
                </a:solidFill>
              </a:rPr>
              <a:t>– </a:t>
            </a:r>
            <a:r>
              <a:rPr lang="ru-RU" sz="2000" b="1" dirty="0" smtClean="0">
                <a:solidFill>
                  <a:srgbClr val="1D4779"/>
                </a:solidFill>
              </a:rPr>
              <a:t>1425 человек:</a:t>
            </a:r>
            <a:r>
              <a:rPr lang="ru-RU" sz="2000" dirty="0" smtClean="0">
                <a:solidFill>
                  <a:srgbClr val="1D4779"/>
                </a:solidFill>
              </a:rPr>
              <a:t> </a:t>
            </a:r>
          </a:p>
        </p:txBody>
      </p:sp>
      <p:sp>
        <p:nvSpPr>
          <p:cNvPr id="16" name="Заголовок 2"/>
          <p:cNvSpPr txBox="1">
            <a:spLocks/>
          </p:cNvSpPr>
          <p:nvPr/>
        </p:nvSpPr>
        <p:spPr>
          <a:xfrm>
            <a:off x="2667000" y="-76200"/>
            <a:ext cx="5562600" cy="1254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КРСУ 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сегодня</a:t>
            </a: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73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0526" y="1147306"/>
            <a:ext cx="5660573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ru-RU" b="1" dirty="0" smtClean="0">
                <a:solidFill>
                  <a:srgbClr val="1D4779"/>
                </a:solidFill>
              </a:rPr>
              <a:t>Подготовка высококвалифицированных кадров:</a:t>
            </a:r>
            <a:r>
              <a:rPr lang="ru-RU" dirty="0" smtClean="0">
                <a:solidFill>
                  <a:srgbClr val="1D4779"/>
                </a:solidFill>
              </a:rPr>
              <a:t> </a:t>
            </a:r>
          </a:p>
          <a:p>
            <a:pPr lvl="0">
              <a:lnSpc>
                <a:spcPts val="2000"/>
              </a:lnSpc>
              <a:defRPr/>
            </a:pPr>
            <a:r>
              <a:rPr lang="ru-RU" dirty="0" smtClean="0">
                <a:solidFill>
                  <a:srgbClr val="1D4779"/>
                </a:solidFill>
              </a:rPr>
              <a:t>• 14 направлениям</a:t>
            </a:r>
          </a:p>
        </p:txBody>
      </p:sp>
      <p:sp>
        <p:nvSpPr>
          <p:cNvPr id="3" name="Правая фигурная скобка 2"/>
          <p:cNvSpPr/>
          <p:nvPr/>
        </p:nvSpPr>
        <p:spPr>
          <a:xfrm>
            <a:off x="2521995" y="1445006"/>
            <a:ext cx="68805" cy="23139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01089" y="1403787"/>
            <a:ext cx="6242911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ru-RU" b="1" dirty="0" smtClean="0">
                <a:solidFill>
                  <a:srgbClr val="1D4779"/>
                </a:solidFill>
              </a:rPr>
              <a:t>22 </a:t>
            </a:r>
            <a:r>
              <a:rPr lang="ru-RU" dirty="0" smtClean="0">
                <a:solidFill>
                  <a:srgbClr val="1D4779"/>
                </a:solidFill>
              </a:rPr>
              <a:t>докторанта, </a:t>
            </a:r>
            <a:r>
              <a:rPr lang="ru-RU" b="1" dirty="0" smtClean="0">
                <a:solidFill>
                  <a:srgbClr val="1D4779"/>
                </a:solidFill>
              </a:rPr>
              <a:t>363 </a:t>
            </a:r>
            <a:r>
              <a:rPr lang="ru-RU" dirty="0" smtClean="0">
                <a:solidFill>
                  <a:srgbClr val="1D4779"/>
                </a:solidFill>
              </a:rPr>
              <a:t>аспиранта </a:t>
            </a:r>
            <a:r>
              <a:rPr lang="ru-RU" dirty="0">
                <a:solidFill>
                  <a:srgbClr val="1D4779"/>
                </a:solidFill>
              </a:rPr>
              <a:t>и</a:t>
            </a:r>
            <a:r>
              <a:rPr lang="ru-RU" b="1" dirty="0">
                <a:solidFill>
                  <a:srgbClr val="1D4779"/>
                </a:solidFill>
              </a:rPr>
              <a:t> </a:t>
            </a:r>
            <a:r>
              <a:rPr lang="ru-RU" b="1" dirty="0" smtClean="0">
                <a:solidFill>
                  <a:srgbClr val="1D4779"/>
                </a:solidFill>
              </a:rPr>
              <a:t>39 </a:t>
            </a:r>
            <a:r>
              <a:rPr lang="ru-RU" dirty="0" smtClean="0">
                <a:solidFill>
                  <a:srgbClr val="1D4779"/>
                </a:solidFill>
              </a:rPr>
              <a:t>соискателей</a:t>
            </a:r>
            <a:endParaRPr lang="ru-RU" dirty="0">
              <a:solidFill>
                <a:srgbClr val="1D4779"/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2680201" y="1447800"/>
            <a:ext cx="220888" cy="253189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13" descr="DSCF0220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25816" y="2942939"/>
            <a:ext cx="1878731" cy="14090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11" descr="IMG_342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5776" y="4186732"/>
            <a:ext cx="1901601" cy="12658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10" descr="P811000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89712" y="5103179"/>
            <a:ext cx="1584176" cy="11836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9" descr="IMG_340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5751251"/>
            <a:ext cx="1200256" cy="8019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304243" y="4951274"/>
            <a:ext cx="56359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1D4779"/>
                </a:solidFill>
              </a:rPr>
              <a:t>2014 </a:t>
            </a:r>
            <a:r>
              <a:rPr lang="ru-RU" b="1" dirty="0">
                <a:solidFill>
                  <a:srgbClr val="1D4779"/>
                </a:solidFill>
              </a:rPr>
              <a:t>год</a:t>
            </a:r>
            <a:r>
              <a:rPr lang="ru-RU" dirty="0">
                <a:solidFill>
                  <a:srgbClr val="1D4779"/>
                </a:solidFill>
              </a:rPr>
              <a:t>: </a:t>
            </a:r>
          </a:p>
          <a:p>
            <a:r>
              <a:rPr lang="ru-RU" b="1" dirty="0" smtClean="0">
                <a:solidFill>
                  <a:srgbClr val="1D4779"/>
                </a:solidFill>
              </a:rPr>
              <a:t>21</a:t>
            </a:r>
            <a:r>
              <a:rPr lang="ru-RU" dirty="0" smtClean="0">
                <a:solidFill>
                  <a:srgbClr val="1D4779"/>
                </a:solidFill>
              </a:rPr>
              <a:t> статья </a:t>
            </a:r>
            <a:r>
              <a:rPr lang="ru-RU" dirty="0">
                <a:solidFill>
                  <a:srgbClr val="1D4779"/>
                </a:solidFill>
              </a:rPr>
              <a:t>в научных </a:t>
            </a:r>
            <a:r>
              <a:rPr lang="ru-RU" dirty="0" smtClean="0">
                <a:solidFill>
                  <a:srgbClr val="1D4779"/>
                </a:solidFill>
              </a:rPr>
              <a:t>журналах, входящих</a:t>
            </a:r>
            <a:br>
              <a:rPr lang="ru-RU" dirty="0" smtClean="0">
                <a:solidFill>
                  <a:srgbClr val="1D4779"/>
                </a:solidFill>
              </a:rPr>
            </a:br>
            <a:r>
              <a:rPr lang="ru-RU" dirty="0" smtClean="0">
                <a:solidFill>
                  <a:srgbClr val="1D4779"/>
                </a:solidFill>
              </a:rPr>
              <a:t> в международные базы цитирования </a:t>
            </a:r>
            <a:br>
              <a:rPr lang="ru-RU" dirty="0" smtClean="0">
                <a:solidFill>
                  <a:srgbClr val="1D4779"/>
                </a:solidFill>
              </a:rPr>
            </a:br>
            <a:r>
              <a:rPr lang="ru-RU" dirty="0" err="1" smtClean="0">
                <a:solidFill>
                  <a:srgbClr val="1D4779"/>
                </a:solidFill>
              </a:rPr>
              <a:t>Web</a:t>
            </a:r>
            <a:r>
              <a:rPr lang="ru-RU" dirty="0" smtClean="0">
                <a:solidFill>
                  <a:srgbClr val="1D4779"/>
                </a:solidFill>
              </a:rPr>
              <a:t> </a:t>
            </a:r>
            <a:r>
              <a:rPr lang="ru-RU" dirty="0" err="1">
                <a:solidFill>
                  <a:srgbClr val="1D4779"/>
                </a:solidFill>
              </a:rPr>
              <a:t>of</a:t>
            </a:r>
            <a:r>
              <a:rPr lang="ru-RU" dirty="0">
                <a:solidFill>
                  <a:srgbClr val="1D4779"/>
                </a:solidFill>
              </a:rPr>
              <a:t> </a:t>
            </a:r>
            <a:r>
              <a:rPr lang="ru-RU" dirty="0" err="1">
                <a:solidFill>
                  <a:srgbClr val="1D4779"/>
                </a:solidFill>
              </a:rPr>
              <a:t>Science</a:t>
            </a:r>
            <a:r>
              <a:rPr lang="ru-RU" dirty="0">
                <a:solidFill>
                  <a:srgbClr val="1D4779"/>
                </a:solidFill>
              </a:rPr>
              <a:t> и </a:t>
            </a:r>
            <a:r>
              <a:rPr lang="ru-RU" dirty="0" err="1" smtClean="0">
                <a:solidFill>
                  <a:srgbClr val="1D4779"/>
                </a:solidFill>
              </a:rPr>
              <a:t>Scopus</a:t>
            </a:r>
            <a:r>
              <a:rPr lang="ru-RU" dirty="0" smtClean="0">
                <a:solidFill>
                  <a:srgbClr val="1D4779"/>
                </a:solidFill>
              </a:rPr>
              <a:t>. </a:t>
            </a:r>
          </a:p>
          <a:p>
            <a:r>
              <a:rPr lang="ru-RU" b="1" dirty="0" smtClean="0">
                <a:solidFill>
                  <a:srgbClr val="1D4779"/>
                </a:solidFill>
              </a:rPr>
              <a:t>311</a:t>
            </a:r>
            <a:r>
              <a:rPr lang="ru-RU" dirty="0" smtClean="0">
                <a:solidFill>
                  <a:srgbClr val="1D4779"/>
                </a:solidFill>
              </a:rPr>
              <a:t> </a:t>
            </a:r>
            <a:r>
              <a:rPr lang="ru-RU" dirty="0">
                <a:solidFill>
                  <a:srgbClr val="1D4779"/>
                </a:solidFill>
              </a:rPr>
              <a:t>статей в российских научных журналах, </a:t>
            </a:r>
            <a:r>
              <a:rPr lang="ru-RU" dirty="0" smtClean="0">
                <a:solidFill>
                  <a:srgbClr val="1D4779"/>
                </a:solidFill>
              </a:rPr>
              <a:t>включенных </a:t>
            </a:r>
            <a:r>
              <a:rPr lang="ru-RU" dirty="0">
                <a:solidFill>
                  <a:srgbClr val="1D4779"/>
                </a:solidFill>
              </a:rPr>
              <a:t>в РИНЦ</a:t>
            </a:r>
            <a:r>
              <a:rPr lang="ru-RU" dirty="0" smtClean="0">
                <a:solidFill>
                  <a:srgbClr val="1D4779"/>
                </a:solidFill>
              </a:rPr>
              <a:t>.</a:t>
            </a:r>
            <a:endParaRPr lang="ru-RU" dirty="0">
              <a:solidFill>
                <a:srgbClr val="1D4779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4244" y="1828800"/>
            <a:ext cx="85978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1D4779"/>
                </a:solidFill>
              </a:rPr>
              <a:t>Научные исследования проводятся на базе кафедр, </a:t>
            </a:r>
            <a:r>
              <a:rPr lang="ru-RU" b="1" dirty="0">
                <a:solidFill>
                  <a:srgbClr val="1D4779"/>
                </a:solidFill>
              </a:rPr>
              <a:t>8</a:t>
            </a:r>
            <a:r>
              <a:rPr lang="ru-RU" dirty="0">
                <a:solidFill>
                  <a:srgbClr val="1D4779"/>
                </a:solidFill>
              </a:rPr>
              <a:t> научных </a:t>
            </a:r>
            <a:r>
              <a:rPr lang="ru-RU" dirty="0" smtClean="0">
                <a:solidFill>
                  <a:srgbClr val="1D4779"/>
                </a:solidFill>
              </a:rPr>
              <a:t/>
            </a:r>
            <a:br>
              <a:rPr lang="ru-RU" dirty="0" smtClean="0">
                <a:solidFill>
                  <a:srgbClr val="1D4779"/>
                </a:solidFill>
              </a:rPr>
            </a:br>
            <a:r>
              <a:rPr lang="ru-RU" dirty="0" smtClean="0">
                <a:solidFill>
                  <a:srgbClr val="1D4779"/>
                </a:solidFill>
              </a:rPr>
              <a:t>и </a:t>
            </a:r>
            <a:r>
              <a:rPr lang="ru-RU" dirty="0">
                <a:solidFill>
                  <a:srgbClr val="1D4779"/>
                </a:solidFill>
              </a:rPr>
              <a:t>образовательных </a:t>
            </a:r>
            <a:r>
              <a:rPr lang="ru-RU" dirty="0" smtClean="0">
                <a:solidFill>
                  <a:srgbClr val="1D4779"/>
                </a:solidFill>
              </a:rPr>
              <a:t>центров, </a:t>
            </a:r>
            <a:r>
              <a:rPr lang="ru-RU" b="1" dirty="0" smtClean="0">
                <a:solidFill>
                  <a:srgbClr val="1D4779"/>
                </a:solidFill>
              </a:rPr>
              <a:t>11</a:t>
            </a:r>
            <a:r>
              <a:rPr lang="ru-RU" dirty="0" smtClean="0">
                <a:solidFill>
                  <a:srgbClr val="1D4779"/>
                </a:solidFill>
              </a:rPr>
              <a:t> </a:t>
            </a:r>
            <a:r>
              <a:rPr lang="ru-RU" dirty="0">
                <a:solidFill>
                  <a:srgbClr val="1D4779"/>
                </a:solidFill>
              </a:rPr>
              <a:t>научно-учебных лабораторий </a:t>
            </a:r>
            <a:r>
              <a:rPr lang="ru-RU" dirty="0" smtClean="0">
                <a:solidFill>
                  <a:srgbClr val="1D4779"/>
                </a:solidFill>
              </a:rPr>
              <a:t/>
            </a:r>
            <a:br>
              <a:rPr lang="ru-RU" dirty="0" smtClean="0">
                <a:solidFill>
                  <a:srgbClr val="1D4779"/>
                </a:solidFill>
              </a:rPr>
            </a:br>
            <a:r>
              <a:rPr lang="ru-RU" dirty="0" smtClean="0">
                <a:solidFill>
                  <a:srgbClr val="1D4779"/>
                </a:solidFill>
              </a:rPr>
              <a:t>и </a:t>
            </a:r>
            <a:r>
              <a:rPr lang="ru-RU" b="1" dirty="0">
                <a:solidFill>
                  <a:srgbClr val="1D4779"/>
                </a:solidFill>
              </a:rPr>
              <a:t>7</a:t>
            </a:r>
            <a:r>
              <a:rPr lang="ru-RU" dirty="0">
                <a:solidFill>
                  <a:srgbClr val="1D4779"/>
                </a:solidFill>
              </a:rPr>
              <a:t> научно-исследовательских </a:t>
            </a:r>
            <a:r>
              <a:rPr lang="ru-RU" dirty="0" smtClean="0">
                <a:solidFill>
                  <a:srgbClr val="1D4779"/>
                </a:solidFill>
              </a:rPr>
              <a:t>институтов, </a:t>
            </a:r>
            <a:r>
              <a:rPr lang="ru-RU" dirty="0">
                <a:solidFill>
                  <a:srgbClr val="1D4779"/>
                </a:solidFill>
              </a:rPr>
              <a:t>в том числе: </a:t>
            </a:r>
            <a:endParaRPr lang="ru-RU" dirty="0" smtClean="0">
              <a:solidFill>
                <a:srgbClr val="1D4779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3252" y="2819400"/>
            <a:ext cx="859789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alibri" panose="020F0502020204030204" pitchFamily="34" charset="0"/>
              <a:buChar char="–"/>
            </a:pPr>
            <a:r>
              <a:rPr lang="ru-RU" sz="1600" dirty="0">
                <a:solidFill>
                  <a:srgbClr val="1D4779"/>
                </a:solidFill>
              </a:rPr>
              <a:t>Институт оптики атмосферы Центральной Азии </a:t>
            </a:r>
          </a:p>
          <a:p>
            <a:pPr marL="285750" indent="-285750">
              <a:buFont typeface="Calibri" panose="020F0502020204030204" pitchFamily="34" charset="0"/>
              <a:buChar char="–"/>
            </a:pPr>
            <a:r>
              <a:rPr lang="ru-RU" sz="1600" dirty="0">
                <a:solidFill>
                  <a:srgbClr val="1D4779"/>
                </a:solidFill>
              </a:rPr>
              <a:t>Институт коммуникаций и информационных технологий</a:t>
            </a:r>
          </a:p>
          <a:p>
            <a:pPr marL="285750" indent="-285750">
              <a:buFont typeface="Calibri" panose="020F0502020204030204" pitchFamily="34" charset="0"/>
              <a:buChar char="–"/>
            </a:pPr>
            <a:r>
              <a:rPr lang="ru-RU" sz="1600" dirty="0">
                <a:solidFill>
                  <a:srgbClr val="1D4779"/>
                </a:solidFill>
              </a:rPr>
              <a:t>Научно-исследовательский институт инновационного развития</a:t>
            </a:r>
          </a:p>
          <a:p>
            <a:pPr marL="285750" indent="-285750">
              <a:buFont typeface="Calibri" panose="020F0502020204030204" pitchFamily="34" charset="0"/>
              <a:buChar char="–"/>
            </a:pPr>
            <a:r>
              <a:rPr lang="ru-RU" sz="1600" dirty="0">
                <a:solidFill>
                  <a:srgbClr val="1D4779"/>
                </a:solidFill>
              </a:rPr>
              <a:t>Научно-исследовательский институт медико-биологических проблем</a:t>
            </a:r>
          </a:p>
          <a:p>
            <a:pPr marL="285750" indent="-285750">
              <a:buFont typeface="Calibri" panose="020F0502020204030204" pitchFamily="34" charset="0"/>
              <a:buChar char="–"/>
            </a:pPr>
            <a:r>
              <a:rPr lang="ru-RU" sz="1600" dirty="0" smtClean="0">
                <a:solidFill>
                  <a:srgbClr val="1D4779"/>
                </a:solidFill>
              </a:rPr>
              <a:t>Институт </a:t>
            </a:r>
            <a:r>
              <a:rPr lang="ru-RU" sz="1600" dirty="0">
                <a:solidFill>
                  <a:srgbClr val="1D4779"/>
                </a:solidFill>
              </a:rPr>
              <a:t>стратегического анализа и прогноза</a:t>
            </a:r>
          </a:p>
          <a:p>
            <a:pPr marL="285750" indent="-285750">
              <a:buFont typeface="Calibri" panose="020F0502020204030204" pitchFamily="34" charset="0"/>
              <a:buChar char="–"/>
            </a:pPr>
            <a:r>
              <a:rPr lang="ru-RU" sz="1600" dirty="0" smtClean="0">
                <a:solidFill>
                  <a:srgbClr val="1D4779"/>
                </a:solidFill>
              </a:rPr>
              <a:t>Институт мировой культуры</a:t>
            </a:r>
            <a:endParaRPr lang="ru-RU" sz="1600" dirty="0">
              <a:solidFill>
                <a:srgbClr val="1D4779"/>
              </a:solidFill>
            </a:endParaRPr>
          </a:p>
          <a:p>
            <a:pPr marL="285750" indent="-285750">
              <a:buFont typeface="Calibri" panose="020F0502020204030204" pitchFamily="34" charset="0"/>
              <a:buChar char="–"/>
            </a:pPr>
            <a:r>
              <a:rPr lang="ru-RU" sz="1600" dirty="0" smtClean="0">
                <a:solidFill>
                  <a:srgbClr val="1D4779"/>
                </a:solidFill>
              </a:rPr>
              <a:t>Институт </a:t>
            </a:r>
            <a:r>
              <a:rPr lang="ru-RU" sz="1600" dirty="0">
                <a:solidFill>
                  <a:srgbClr val="1D4779"/>
                </a:solidFill>
              </a:rPr>
              <a:t>исследовательских проблем предпринимательства </a:t>
            </a:r>
            <a:r>
              <a:rPr lang="ru-RU" sz="1600" dirty="0" smtClean="0">
                <a:solidFill>
                  <a:srgbClr val="1D4779"/>
                </a:solidFill>
              </a:rPr>
              <a:t/>
            </a:r>
            <a:br>
              <a:rPr lang="ru-RU" sz="1600" dirty="0" smtClean="0">
                <a:solidFill>
                  <a:srgbClr val="1D4779"/>
                </a:solidFill>
              </a:rPr>
            </a:br>
            <a:r>
              <a:rPr lang="ru-RU" sz="1600" dirty="0" smtClean="0">
                <a:solidFill>
                  <a:srgbClr val="1D4779"/>
                </a:solidFill>
              </a:rPr>
              <a:t>и </a:t>
            </a:r>
            <a:r>
              <a:rPr lang="ru-RU" sz="1600" dirty="0">
                <a:solidFill>
                  <a:srgbClr val="1D4779"/>
                </a:solidFill>
              </a:rPr>
              <a:t>малого бизнеса Кыргызстана </a:t>
            </a:r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2667000" y="-76200"/>
            <a:ext cx="5562600" cy="1254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4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КРСУ </a:t>
            </a:r>
            <a:r>
              <a:rPr lang="ru-RU" sz="4000" smtClean="0">
                <a:latin typeface="Arial" pitchFamily="34" charset="0"/>
                <a:cs typeface="Arial" pitchFamily="34" charset="0"/>
              </a:rPr>
              <a:t>сегодня</a:t>
            </a: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278904" y="228600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04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7000"/>
                    </a14:imgEffect>
                  </a14:imgLayer>
                </a14:imgProps>
              </a:ext>
            </a:extLst>
          </a:blip>
          <a:srcRect/>
          <a:stretch>
            <a:fillRect l="-31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8382000" cy="1252538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chemeClr val="tx2"/>
                </a:solidFill>
                <a:latin typeface="Arial Black" pitchFamily="34" charset="0"/>
              </a:rPr>
              <a:t>СТРАТЕГИЧЕСКИЕ И ТАКТИЧЕСКИЕ ЦЕЛИ КРСУ </a:t>
            </a:r>
            <a:endParaRPr lang="ru-RU" sz="3200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228600" y="1600200"/>
            <a:ext cx="3962400" cy="4718538"/>
          </a:xfrm>
          <a:prstGeom prst="homePlate">
            <a:avLst>
              <a:gd name="adj" fmla="val 2456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      КРСУ</a:t>
            </a:r>
          </a:p>
          <a:p>
            <a:r>
              <a:rPr lang="ru-RU" sz="2000" b="1" dirty="0" smtClean="0">
                <a:solidFill>
                  <a:schemeClr val="tx2"/>
                </a:solidFill>
              </a:rPr>
              <a:t>Ведущий университет </a:t>
            </a:r>
            <a:br>
              <a:rPr lang="ru-RU" sz="2000" b="1" dirty="0" smtClean="0">
                <a:solidFill>
                  <a:schemeClr val="tx2"/>
                </a:solidFill>
              </a:rPr>
            </a:br>
            <a:r>
              <a:rPr lang="ru-RU" sz="2000" b="1" dirty="0" smtClean="0">
                <a:solidFill>
                  <a:schemeClr val="tx2"/>
                </a:solidFill>
              </a:rPr>
              <a:t>на </a:t>
            </a:r>
            <a:r>
              <a:rPr lang="ru-RU" sz="2000" b="1" dirty="0">
                <a:solidFill>
                  <a:schemeClr val="tx2"/>
                </a:solidFill>
              </a:rPr>
              <a:t>образовательном пространстве Центральной Азии, </a:t>
            </a:r>
            <a:r>
              <a:rPr lang="ru-RU" sz="2000" b="1" dirty="0" smtClean="0">
                <a:solidFill>
                  <a:schemeClr val="tx2"/>
                </a:solidFill>
              </a:rPr>
              <a:t>нацеленный </a:t>
            </a:r>
            <a:r>
              <a:rPr lang="ru-RU" sz="2000" b="1" dirty="0">
                <a:solidFill>
                  <a:schemeClr val="tx2"/>
                </a:solidFill>
              </a:rPr>
              <a:t>на интеграцию в единое образовательное пространство стран </a:t>
            </a:r>
            <a:r>
              <a:rPr lang="ru-RU" sz="2000" b="1" dirty="0" smtClean="0">
                <a:solidFill>
                  <a:schemeClr val="tx2"/>
                </a:solidFill>
              </a:rPr>
              <a:t>СНГ, </a:t>
            </a:r>
            <a:br>
              <a:rPr lang="ru-RU" sz="2000" b="1" dirty="0" smtClean="0">
                <a:solidFill>
                  <a:schemeClr val="tx2"/>
                </a:solidFill>
              </a:rPr>
            </a:br>
            <a:r>
              <a:rPr lang="ru-RU" sz="2000" b="1" dirty="0" smtClean="0">
                <a:solidFill>
                  <a:schemeClr val="tx2"/>
                </a:solidFill>
              </a:rPr>
              <a:t>и </a:t>
            </a:r>
            <a:r>
              <a:rPr lang="ru-RU" sz="2000" b="1" dirty="0">
                <a:solidFill>
                  <a:schemeClr val="tx2"/>
                </a:solidFill>
              </a:rPr>
              <a:t>решение </a:t>
            </a:r>
            <a:r>
              <a:rPr lang="ru-RU" sz="2000" b="1" dirty="0" smtClean="0">
                <a:solidFill>
                  <a:schemeClr val="tx2"/>
                </a:solidFill>
              </a:rPr>
              <a:t>социально значимых </a:t>
            </a:r>
            <a:r>
              <a:rPr lang="ru-RU" sz="2000" b="1" dirty="0">
                <a:solidFill>
                  <a:schemeClr val="tx2"/>
                </a:solidFill>
              </a:rPr>
              <a:t>проблем региона, к которым относятся следующие:</a:t>
            </a:r>
            <a:endParaRPr lang="ru-RU" sz="2000" b="1" dirty="0">
              <a:solidFill>
                <a:schemeClr val="tx2"/>
              </a:solidFill>
              <a:latin typeface="Arial Narrow" pitchFamily="34" charset="0"/>
            </a:endParaRPr>
          </a:p>
        </p:txBody>
      </p:sp>
      <p:sp>
        <p:nvSpPr>
          <p:cNvPr id="6" name="Выноска со стрелкой влево 5"/>
          <p:cNvSpPr/>
          <p:nvPr/>
        </p:nvSpPr>
        <p:spPr>
          <a:xfrm>
            <a:off x="3810000" y="1480038"/>
            <a:ext cx="5181600" cy="958362"/>
          </a:xfrm>
          <a:prstGeom prst="leftArrowCallout">
            <a:avLst>
              <a:gd name="adj1" fmla="val 25000"/>
              <a:gd name="adj2" fmla="val 24816"/>
              <a:gd name="adj3" fmla="val 25000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Сохранение и развитие русского языка </a:t>
            </a: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в </a:t>
            </a:r>
            <a:r>
              <a:rPr lang="ru-RU" b="1" dirty="0">
                <a:solidFill>
                  <a:schemeClr val="tx2"/>
                </a:solidFill>
              </a:rPr>
              <a:t>образовательном пространстве </a:t>
            </a:r>
            <a:r>
              <a:rPr lang="ru-RU" b="1" dirty="0" smtClean="0">
                <a:solidFill>
                  <a:schemeClr val="tx2"/>
                </a:solidFill>
              </a:rPr>
              <a:t>Центральной Азии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" name="Выноска со стрелкой влево 8"/>
          <p:cNvSpPr/>
          <p:nvPr/>
        </p:nvSpPr>
        <p:spPr>
          <a:xfrm>
            <a:off x="4267200" y="2514600"/>
            <a:ext cx="4724400" cy="6096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Экономика </a:t>
            </a:r>
            <a:r>
              <a:rPr lang="ru-RU" b="1" dirty="0" smtClean="0">
                <a:solidFill>
                  <a:schemeClr val="tx2"/>
                </a:solidFill>
              </a:rPr>
              <a:t>электро-</a:t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энергетического </a:t>
            </a:r>
            <a:r>
              <a:rPr lang="ru-RU" b="1" dirty="0">
                <a:solidFill>
                  <a:schemeClr val="tx2"/>
                </a:solidFill>
              </a:rPr>
              <a:t>сектора</a:t>
            </a:r>
          </a:p>
        </p:txBody>
      </p:sp>
      <p:sp>
        <p:nvSpPr>
          <p:cNvPr id="10" name="Выноска со стрелкой влево 9"/>
          <p:cNvSpPr/>
          <p:nvPr/>
        </p:nvSpPr>
        <p:spPr>
          <a:xfrm>
            <a:off x="4267200" y="3200400"/>
            <a:ext cx="4746170" cy="609600"/>
          </a:xfrm>
          <a:prstGeom prst="leftArrowCallout">
            <a:avLst>
              <a:gd name="adj1" fmla="val 0"/>
              <a:gd name="adj2" fmla="val 34660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Развитие </a:t>
            </a:r>
            <a:r>
              <a:rPr lang="ru-RU" b="1" dirty="0" err="1" smtClean="0">
                <a:solidFill>
                  <a:schemeClr val="tx2"/>
                </a:solidFill>
              </a:rPr>
              <a:t>нанотехнологий</a:t>
            </a:r>
            <a:r>
              <a:rPr lang="ru-RU" b="1" dirty="0" smtClean="0">
                <a:solidFill>
                  <a:schemeClr val="tx2"/>
                </a:solidFill>
              </a:rPr>
              <a:t>  </a:t>
            </a:r>
            <a:r>
              <a:rPr lang="ru-RU" b="1" dirty="0">
                <a:solidFill>
                  <a:schemeClr val="tx2"/>
                </a:solidFill>
              </a:rPr>
              <a:t/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b="1" dirty="0">
                <a:solidFill>
                  <a:schemeClr val="tx2"/>
                </a:solidFill>
              </a:rPr>
              <a:t>и </a:t>
            </a:r>
            <a:r>
              <a:rPr lang="ru-RU" b="1" dirty="0" smtClean="0">
                <a:solidFill>
                  <a:schemeClr val="tx2"/>
                </a:solidFill>
              </a:rPr>
              <a:t>информационных технологий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1" name="Выноска со стрелкой влево 10"/>
          <p:cNvSpPr/>
          <p:nvPr/>
        </p:nvSpPr>
        <p:spPr>
          <a:xfrm>
            <a:off x="4267200" y="3886200"/>
            <a:ext cx="4724400" cy="5334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 Развитие современных технологий </a:t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b="1" dirty="0">
                <a:solidFill>
                  <a:schemeClr val="tx2"/>
                </a:solidFill>
              </a:rPr>
              <a:t>в образовании и науке</a:t>
            </a:r>
          </a:p>
        </p:txBody>
      </p:sp>
      <p:sp>
        <p:nvSpPr>
          <p:cNvPr id="12" name="Выноска со стрелкой влево 11"/>
          <p:cNvSpPr/>
          <p:nvPr/>
        </p:nvSpPr>
        <p:spPr>
          <a:xfrm>
            <a:off x="4343400" y="4495800"/>
            <a:ext cx="4648200" cy="3048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  </a:t>
            </a:r>
            <a:r>
              <a:rPr lang="ru-RU" b="1" dirty="0" smtClean="0">
                <a:solidFill>
                  <a:schemeClr val="tx2"/>
                </a:solidFill>
              </a:rPr>
              <a:t>Безопасная </a:t>
            </a:r>
            <a:r>
              <a:rPr lang="ru-RU" b="1" dirty="0">
                <a:solidFill>
                  <a:schemeClr val="tx2"/>
                </a:solidFill>
              </a:rPr>
              <a:t>среда обитания</a:t>
            </a:r>
          </a:p>
        </p:txBody>
      </p:sp>
      <p:sp>
        <p:nvSpPr>
          <p:cNvPr id="13" name="Выноска со стрелкой влево 12"/>
          <p:cNvSpPr/>
          <p:nvPr/>
        </p:nvSpPr>
        <p:spPr>
          <a:xfrm>
            <a:off x="4343400" y="4876800"/>
            <a:ext cx="4648200" cy="5334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Вопросы медицины </a:t>
            </a: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в </a:t>
            </a:r>
            <a:r>
              <a:rPr lang="ru-RU" b="1" dirty="0">
                <a:solidFill>
                  <a:schemeClr val="tx2"/>
                </a:solidFill>
              </a:rPr>
              <a:t>горных условиях</a:t>
            </a:r>
          </a:p>
        </p:txBody>
      </p:sp>
      <p:sp>
        <p:nvSpPr>
          <p:cNvPr id="14" name="Выноска со стрелкой влево 13"/>
          <p:cNvSpPr/>
          <p:nvPr/>
        </p:nvSpPr>
        <p:spPr>
          <a:xfrm>
            <a:off x="3886200" y="5481376"/>
            <a:ext cx="5105400" cy="5334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  Изменение регионального климата </a:t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b="1" dirty="0">
                <a:solidFill>
                  <a:schemeClr val="tx2"/>
                </a:solidFill>
              </a:rPr>
              <a:t>и проблемы водопользования</a:t>
            </a:r>
          </a:p>
        </p:txBody>
      </p:sp>
      <p:sp>
        <p:nvSpPr>
          <p:cNvPr id="15" name="Выноска со стрелкой влево 14"/>
          <p:cNvSpPr/>
          <p:nvPr/>
        </p:nvSpPr>
        <p:spPr>
          <a:xfrm>
            <a:off x="3869871" y="6096000"/>
            <a:ext cx="5105400" cy="5334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  Проблемы межкультурного </a:t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b="1" dirty="0">
                <a:solidFill>
                  <a:schemeClr val="tx2"/>
                </a:solidFill>
              </a:rPr>
              <a:t>и межрелигиозного диалога</a:t>
            </a:r>
          </a:p>
        </p:txBody>
      </p:sp>
    </p:spTree>
    <p:extLst>
      <p:ext uri="{BB962C8B-B14F-4D97-AF65-F5344CB8AC3E}">
        <p14:creationId xmlns:p14="http://schemas.microsoft.com/office/powerpoint/2010/main" val="229595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68896" y="423672"/>
            <a:ext cx="7975104" cy="1100328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КЛЮЧЕВЫЕ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ПРОЕКТЫ ПРОГРАММЫ РАЗВИТИЯ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 Сохранение и укрепление русскоязычного образования  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в Центральной Азии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13" descr="D:\Публикации УИОН\Проспект 20 лет КРСУ 3,09\Links\Gosp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5" t="-5997" b="-1269"/>
          <a:stretch/>
        </p:blipFill>
        <p:spPr bwMode="auto">
          <a:xfrm>
            <a:off x="659692" y="4038601"/>
            <a:ext cx="2515307" cy="2168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0" name="Объект 1"/>
          <p:cNvSpPr txBox="1">
            <a:spLocks/>
          </p:cNvSpPr>
          <p:nvPr/>
        </p:nvSpPr>
        <p:spPr>
          <a:xfrm>
            <a:off x="228600" y="1524000"/>
            <a:ext cx="853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solidFill>
                  <a:srgbClr val="0070C0"/>
                </a:solidFill>
              </a:rPr>
              <a:t>Создание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Инновационного образовательного центра русского </a:t>
            </a:r>
            <a:r>
              <a:rPr lang="ru-RU" sz="2800" b="1" dirty="0">
                <a:solidFill>
                  <a:srgbClr val="FF0000"/>
                </a:solidFill>
              </a:rPr>
              <a:t>языка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2400" y="6248400"/>
            <a:ext cx="8828534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Участок 7,5  Га, 8 тыс. кв. м: 10 учебных помещений (3 РС класса),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корпус на 120 спальных мест, конференц-зал, спортивная площадка</a:t>
            </a:r>
            <a:endParaRPr lang="ru-RU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304800" y="271805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143000" y="2514600"/>
            <a:ext cx="7248981" cy="13747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– обучение </a:t>
            </a:r>
            <a:r>
              <a:rPr lang="ru-RU" sz="1600" dirty="0">
                <a:solidFill>
                  <a:srgbClr val="1D4779"/>
                </a:solidFill>
              </a:rPr>
              <a:t>русскому языку граждан КР (в том числе подготовка </a:t>
            </a:r>
            <a:r>
              <a:rPr lang="ru-RU" sz="1600" dirty="0" smtClean="0">
                <a:solidFill>
                  <a:srgbClr val="1D4779"/>
                </a:solidFill>
              </a:rPr>
              <a:t/>
            </a:r>
            <a:br>
              <a:rPr lang="ru-RU" sz="1600" dirty="0" smtClean="0">
                <a:solidFill>
                  <a:srgbClr val="1D4779"/>
                </a:solidFill>
              </a:rPr>
            </a:br>
            <a:r>
              <a:rPr lang="ru-RU" sz="1600" dirty="0" smtClean="0">
                <a:solidFill>
                  <a:srgbClr val="1D4779"/>
                </a:solidFill>
              </a:rPr>
              <a:t>    к сдаче </a:t>
            </a:r>
            <a:r>
              <a:rPr lang="ru-RU" sz="1600" dirty="0">
                <a:solidFill>
                  <a:srgbClr val="1D4779"/>
                </a:solidFill>
              </a:rPr>
              <a:t>экзамена </a:t>
            </a:r>
            <a:r>
              <a:rPr lang="ru-RU" sz="1600" dirty="0" smtClean="0">
                <a:solidFill>
                  <a:srgbClr val="1D4779"/>
                </a:solidFill>
              </a:rPr>
              <a:t>трудовых мигрантов </a:t>
            </a:r>
            <a:r>
              <a:rPr lang="ru-RU" sz="1600" dirty="0">
                <a:solidFill>
                  <a:srgbClr val="1D4779"/>
                </a:solidFill>
              </a:rPr>
              <a:t>в РФ</a:t>
            </a:r>
            <a:r>
              <a:rPr lang="ru-RU" sz="1600" dirty="0" smtClean="0">
                <a:solidFill>
                  <a:srgbClr val="1D4779"/>
                </a:solidFill>
              </a:rPr>
              <a:t>);</a:t>
            </a:r>
            <a:endParaRPr lang="ru-RU" sz="1600" dirty="0">
              <a:solidFill>
                <a:srgbClr val="1D4779"/>
              </a:solidFill>
            </a:endParaRPr>
          </a:p>
          <a:p>
            <a:pPr>
              <a:lnSpc>
                <a:spcPts val="2000"/>
              </a:lnSpc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– обучение </a:t>
            </a:r>
            <a:r>
              <a:rPr lang="ru-RU" sz="1600" dirty="0">
                <a:solidFill>
                  <a:srgbClr val="1D4779"/>
                </a:solidFill>
              </a:rPr>
              <a:t>русскому языку потенциальных абитуриентов </a:t>
            </a:r>
            <a:r>
              <a:rPr lang="ru-RU" sz="1600" dirty="0" smtClean="0">
                <a:solidFill>
                  <a:srgbClr val="1D4779"/>
                </a:solidFill>
              </a:rPr>
              <a:t>для российских</a:t>
            </a:r>
          </a:p>
          <a:p>
            <a:pPr>
              <a:lnSpc>
                <a:spcPts val="2000"/>
              </a:lnSpc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   вузов </a:t>
            </a:r>
            <a:r>
              <a:rPr lang="ru-RU" sz="1600" dirty="0">
                <a:solidFill>
                  <a:srgbClr val="1D4779"/>
                </a:solidFill>
              </a:rPr>
              <a:t>из </a:t>
            </a:r>
            <a:r>
              <a:rPr lang="ru-RU" sz="1600" dirty="0" smtClean="0">
                <a:solidFill>
                  <a:srgbClr val="1D4779"/>
                </a:solidFill>
              </a:rPr>
              <a:t>числа граждан КР </a:t>
            </a:r>
            <a:r>
              <a:rPr lang="ru-RU" sz="1600" dirty="0">
                <a:solidFill>
                  <a:srgbClr val="1D4779"/>
                </a:solidFill>
              </a:rPr>
              <a:t>и близлежащих </a:t>
            </a:r>
            <a:r>
              <a:rPr lang="ru-RU" sz="1600" dirty="0" smtClean="0">
                <a:solidFill>
                  <a:srgbClr val="1D4779"/>
                </a:solidFill>
              </a:rPr>
              <a:t>стран: Иран</a:t>
            </a:r>
            <a:r>
              <a:rPr lang="ru-RU" sz="1600" dirty="0">
                <a:solidFill>
                  <a:srgbClr val="1D4779"/>
                </a:solidFill>
              </a:rPr>
              <a:t>, Турция</a:t>
            </a:r>
            <a:r>
              <a:rPr lang="ru-RU" sz="1600" dirty="0" smtClean="0">
                <a:solidFill>
                  <a:srgbClr val="1D4779"/>
                </a:solidFill>
              </a:rPr>
              <a:t>,</a:t>
            </a:r>
          </a:p>
          <a:p>
            <a:pPr>
              <a:lnSpc>
                <a:spcPts val="2000"/>
              </a:lnSpc>
              <a:defRPr/>
            </a:pPr>
            <a:r>
              <a:rPr lang="ru-RU" sz="1600" dirty="0">
                <a:solidFill>
                  <a:srgbClr val="1D4779"/>
                </a:solidFill>
              </a:rPr>
              <a:t> </a:t>
            </a:r>
            <a:r>
              <a:rPr lang="ru-RU" sz="1600" dirty="0" smtClean="0">
                <a:solidFill>
                  <a:srgbClr val="1D4779"/>
                </a:solidFill>
              </a:rPr>
              <a:t>  Узбекистан</a:t>
            </a:r>
            <a:r>
              <a:rPr lang="ru-RU" sz="1600">
                <a:solidFill>
                  <a:srgbClr val="1D4779"/>
                </a:solidFill>
              </a:rPr>
              <a:t>, </a:t>
            </a:r>
            <a:r>
              <a:rPr lang="ru-RU" sz="1600" smtClean="0">
                <a:solidFill>
                  <a:srgbClr val="1D4779"/>
                </a:solidFill>
              </a:rPr>
              <a:t> Таджикистан</a:t>
            </a:r>
            <a:r>
              <a:rPr lang="ru-RU" sz="1600">
                <a:solidFill>
                  <a:srgbClr val="1D4779"/>
                </a:solidFill>
              </a:rPr>
              <a:t>, </a:t>
            </a:r>
            <a:r>
              <a:rPr lang="ru-RU" sz="1600" smtClean="0">
                <a:solidFill>
                  <a:srgbClr val="1D4779"/>
                </a:solidFill>
              </a:rPr>
              <a:t> Монголия</a:t>
            </a:r>
            <a:r>
              <a:rPr lang="ru-RU" sz="1600">
                <a:solidFill>
                  <a:srgbClr val="1D4779"/>
                </a:solidFill>
              </a:rPr>
              <a:t>, </a:t>
            </a:r>
            <a:r>
              <a:rPr lang="ru-RU" sz="1600" smtClean="0">
                <a:solidFill>
                  <a:srgbClr val="1D4779"/>
                </a:solidFill>
              </a:rPr>
              <a:t> Китай</a:t>
            </a:r>
            <a:r>
              <a:rPr lang="ru-RU" sz="1600" smtClean="0">
                <a:solidFill>
                  <a:srgbClr val="1D4779"/>
                </a:solidFill>
              </a:rPr>
              <a:t>, </a:t>
            </a:r>
            <a:r>
              <a:rPr lang="ru-RU" sz="1600" smtClean="0">
                <a:solidFill>
                  <a:srgbClr val="1D4779"/>
                </a:solidFill>
              </a:rPr>
              <a:t> Афганистан</a:t>
            </a:r>
            <a:r>
              <a:rPr lang="ru-RU" sz="1600" smtClean="0">
                <a:solidFill>
                  <a:srgbClr val="1D4779"/>
                </a:solidFill>
              </a:rPr>
              <a:t>, </a:t>
            </a:r>
            <a:r>
              <a:rPr lang="ru-RU" sz="1600" smtClean="0">
                <a:solidFill>
                  <a:srgbClr val="1D4779"/>
                </a:solidFill>
              </a:rPr>
              <a:t> Туркменистан</a:t>
            </a:r>
            <a:r>
              <a:rPr lang="ru-RU" sz="1600" dirty="0" smtClean="0">
                <a:solidFill>
                  <a:srgbClr val="1D4779"/>
                </a:solidFill>
              </a:rPr>
              <a:t>.</a:t>
            </a:r>
            <a:endParaRPr lang="ru-RU" sz="1600" dirty="0">
              <a:solidFill>
                <a:srgbClr val="1D4779"/>
              </a:solidFill>
            </a:endParaRPr>
          </a:p>
        </p:txBody>
      </p:sp>
      <p:pic>
        <p:nvPicPr>
          <p:cNvPr id="12" name="Picture 3" descr="D:\Публикации УИОН\Проспект 20 лет КРСУ (3,09.2013)\Links\ЦОНиК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8000"/>
                    </a14:imgEffect>
                    <a14:imgEffect>
                      <a14:colorTemperature colorTemp="7200"/>
                    </a14:imgEffect>
                    <a14:imgEffect>
                      <a14:saturation sat="1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8018" y="4114801"/>
            <a:ext cx="2706716" cy="2029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" name="Picture 2" descr="D:\Документы\Презентации\Папка ПРЕЗентация КРСУ прогрмма развития (2014-2016)\Links\3378d79cd8197818d402d07874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461160"/>
            <a:ext cx="1804988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86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1168896" y="332994"/>
            <a:ext cx="7815084" cy="8862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КЛЮЧЕВЫЕ ПРОЕКТЫ ПРОГРАММЫ РАЗВИТИЯ: </a:t>
            </a:r>
            <a:endPara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816831"/>
              </p:ext>
            </p:extLst>
          </p:nvPr>
        </p:nvGraphicFramePr>
        <p:xfrm>
          <a:off x="0" y="1066800"/>
          <a:ext cx="9144000" cy="5450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2895600"/>
                <a:gridCol w="3048000"/>
              </a:tblGrid>
              <a:tr h="156915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2. Разработка </a:t>
                      </a:r>
                      <a:br>
                        <a:rPr lang="ru-RU" sz="1800" dirty="0" smtClean="0"/>
                      </a:br>
                      <a:r>
                        <a:rPr lang="ru-RU" sz="1800" dirty="0" smtClean="0"/>
                        <a:t>и реализация </a:t>
                      </a:r>
                      <a:br>
                        <a:rPr lang="ru-RU" sz="1800" dirty="0" smtClean="0"/>
                      </a:br>
                      <a:r>
                        <a:rPr lang="ru-RU" sz="1800" dirty="0" smtClean="0"/>
                        <a:t>научно-образовательной программы в области «Экономика</a:t>
                      </a:r>
                      <a:br>
                        <a:rPr lang="ru-RU" sz="1800" dirty="0" smtClean="0"/>
                      </a:br>
                      <a:r>
                        <a:rPr lang="ru-RU" sz="1800" dirty="0" smtClean="0"/>
                        <a:t>в энергетике»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3. Разработка и реализация научно-образовательной программы  в области</a:t>
                      </a:r>
                      <a:r>
                        <a:rPr lang="en-US" sz="1800" dirty="0" smtClean="0"/>
                        <a:t/>
                      </a:r>
                      <a:br>
                        <a:rPr lang="en-US" sz="1800" dirty="0" smtClean="0"/>
                      </a:br>
                      <a:r>
                        <a:rPr lang="ru-RU" sz="1800" dirty="0" smtClean="0"/>
                        <a:t>нефтегазового производства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4. Развитие</a:t>
                      </a:r>
                      <a:r>
                        <a:rPr lang="ru-RU" sz="1800" baseline="0" dirty="0" smtClean="0"/>
                        <a:t> социального партнерства в сфере </a:t>
                      </a:r>
                      <a:br>
                        <a:rPr lang="ru-RU" sz="1800" baseline="0" dirty="0" smtClean="0"/>
                      </a:br>
                      <a:r>
                        <a:rPr lang="ru-RU" sz="1800" baseline="0" dirty="0" smtClean="0"/>
                        <a:t>Начального и специального профессионального образования</a:t>
                      </a:r>
                      <a:endParaRPr lang="ru-RU" dirty="0"/>
                    </a:p>
                  </a:txBody>
                  <a:tcPr/>
                </a:tc>
              </a:tr>
              <a:tr h="392289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defRPr/>
                      </a:pPr>
                      <a:r>
                        <a:rPr lang="ru-RU" sz="1500" dirty="0" smtClean="0">
                          <a:solidFill>
                            <a:srgbClr val="1D4779"/>
                          </a:solidFill>
                        </a:rPr>
                        <a:t>Электроэнергетика является базовой отраслью КР. </a:t>
                      </a:r>
                    </a:p>
                    <a:p>
                      <a:pPr>
                        <a:lnSpc>
                          <a:spcPts val="2000"/>
                        </a:lnSpc>
                        <a:defRPr/>
                      </a:pPr>
                      <a:r>
                        <a:rPr lang="ru-RU" sz="1500" dirty="0" smtClean="0">
                          <a:solidFill>
                            <a:srgbClr val="1D4779"/>
                          </a:solidFill>
                        </a:rPr>
                        <a:t>Крупными совместными проектами России и Кыргызстана являются строительство  Верхнего нарынского каскада ГЭС </a:t>
                      </a:r>
                      <a:br>
                        <a:rPr lang="ru-RU" sz="1500" dirty="0" smtClean="0">
                          <a:solidFill>
                            <a:srgbClr val="1D4779"/>
                          </a:solidFill>
                        </a:rPr>
                      </a:br>
                      <a:r>
                        <a:rPr lang="ru-RU" sz="1500" dirty="0" smtClean="0">
                          <a:solidFill>
                            <a:srgbClr val="1D4779"/>
                          </a:solidFill>
                        </a:rPr>
                        <a:t>и Камбаратинской ГЭС</a:t>
                      </a:r>
                    </a:p>
                    <a:p>
                      <a:pPr algn="ctr"/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defRPr/>
                      </a:pPr>
                      <a:r>
                        <a:rPr lang="ru-RU" sz="1600" dirty="0" smtClean="0">
                          <a:solidFill>
                            <a:srgbClr val="1D4779"/>
                          </a:solidFill>
                        </a:rPr>
                        <a:t>Приобретение ОАО «Газпром» госкомпании «Кыргызгаз».</a:t>
                      </a:r>
                    </a:p>
                    <a:p>
                      <a:pPr>
                        <a:lnSpc>
                          <a:spcPts val="2000"/>
                        </a:lnSpc>
                        <a:defRPr/>
                      </a:pPr>
                      <a:r>
                        <a:rPr lang="ru-RU" sz="1600" dirty="0" smtClean="0">
                          <a:solidFill>
                            <a:srgbClr val="1D4779"/>
                          </a:solidFill>
                        </a:rPr>
                        <a:t>Планирование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smtClean="0">
                          <a:solidFill>
                            <a:srgbClr val="1D4779"/>
                          </a:solidFill>
                        </a:rPr>
                        <a:t>масштабной газификации КР. </a:t>
                      </a:r>
                    </a:p>
                    <a:p>
                      <a:pPr>
                        <a:lnSpc>
                          <a:spcPts val="2000"/>
                        </a:lnSpc>
                        <a:defRPr/>
                      </a:pPr>
                      <a:r>
                        <a:rPr lang="ru-RU" sz="1600" dirty="0" smtClean="0">
                          <a:solidFill>
                            <a:srgbClr val="1D4779"/>
                          </a:solidFill>
                        </a:rPr>
                        <a:t>Отсутствие вузов, готовящих специалистов  этой области </a:t>
                      </a:r>
                    </a:p>
                    <a:p>
                      <a:pPr algn="ctr"/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rgbClr val="1D4779"/>
                          </a:solidFill>
                        </a:rPr>
                        <a:t>Создание на базе Технологического колледжа центра по получению </a:t>
                      </a:r>
                      <a:br>
                        <a:rPr lang="ru-RU" sz="1500" dirty="0" smtClean="0">
                          <a:solidFill>
                            <a:srgbClr val="1D4779"/>
                          </a:solidFill>
                        </a:rPr>
                      </a:br>
                      <a:r>
                        <a:rPr lang="ru-RU" sz="1500" dirty="0" smtClean="0">
                          <a:solidFill>
                            <a:srgbClr val="1D4779"/>
                          </a:solidFill>
                        </a:rPr>
                        <a:t>рабочих специальностей </a:t>
                      </a:r>
                      <a:br>
                        <a:rPr lang="ru-RU" sz="1500" dirty="0" smtClean="0">
                          <a:solidFill>
                            <a:srgbClr val="1D4779"/>
                          </a:solidFill>
                        </a:rPr>
                      </a:br>
                      <a:r>
                        <a:rPr lang="ru-RU" sz="1500" dirty="0" smtClean="0">
                          <a:solidFill>
                            <a:srgbClr val="1D4779"/>
                          </a:solidFill>
                        </a:rPr>
                        <a:t>с перспективной возрождения систем начального технического и среднего специального образования</a:t>
                      </a:r>
                      <a:endParaRPr lang="ru-RU" sz="1500" dirty="0">
                        <a:solidFill>
                          <a:srgbClr val="1D4779"/>
                        </a:solidFill>
                      </a:endParaRPr>
                    </a:p>
                  </a:txBody>
                  <a:tcPr/>
                </a:tc>
              </a:tr>
              <a:tr h="3922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22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22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22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" name="Picture 2" descr="C:\Users\Пользователь\Downloads\136197933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270" t="15757" r="23270" b="5699"/>
          <a:stretch/>
        </p:blipFill>
        <p:spPr bwMode="auto">
          <a:xfrm>
            <a:off x="-939800" y="4902200"/>
            <a:ext cx="4038600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Пользователь\Downloads\neft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380" y="4902200"/>
            <a:ext cx="3055620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Пользователь\Downloads\1329338719_rabochie_vector_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8"/>
          <a:stretch/>
        </p:blipFill>
        <p:spPr bwMode="auto">
          <a:xfrm>
            <a:off x="6096000" y="4902200"/>
            <a:ext cx="3048000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0" y="4870688"/>
            <a:ext cx="2971800" cy="1770698"/>
          </a:xfrm>
          <a:prstGeom prst="roundRect">
            <a:avLst/>
          </a:prstGeom>
          <a:solidFill>
            <a:schemeClr val="bg1">
              <a:alpha val="44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</a:rPr>
              <a:t>Н</a:t>
            </a:r>
            <a:r>
              <a:rPr lang="ru-RU" sz="1400" b="1" dirty="0" smtClean="0">
                <a:solidFill>
                  <a:srgbClr val="FF0000"/>
                </a:solidFill>
              </a:rPr>
              <a:t>аучно-исследовательский центр </a:t>
            </a:r>
            <a:r>
              <a:rPr lang="ru-RU" sz="1400" b="1" dirty="0">
                <a:solidFill>
                  <a:srgbClr val="FF0000"/>
                </a:solidFill>
              </a:rPr>
              <a:t>по экономическим исследованиям рационального использования </a:t>
            </a:r>
            <a:r>
              <a:rPr lang="ru-RU" sz="1400" b="1" dirty="0" smtClean="0">
                <a:solidFill>
                  <a:srgbClr val="FF0000"/>
                </a:solidFill>
              </a:rPr>
              <a:t>электроэнергетических </a:t>
            </a:r>
            <a:r>
              <a:rPr lang="ru-RU" sz="1400" b="1" dirty="0">
                <a:solidFill>
                  <a:srgbClr val="FF0000"/>
                </a:solidFill>
              </a:rPr>
              <a:t>ресурсов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77029" y="4902200"/>
            <a:ext cx="2659743" cy="817245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Научно-образовательная лаборатория </a:t>
            </a:r>
            <a:r>
              <a:rPr lang="en-US" sz="1400" b="1" dirty="0">
                <a:solidFill>
                  <a:srgbClr val="FF0000"/>
                </a:solidFill>
              </a:rPr>
              <a:t/>
            </a:r>
            <a:br>
              <a:rPr lang="en-US" sz="1400" b="1" dirty="0">
                <a:solidFill>
                  <a:srgbClr val="FF000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>«Нефтегазовое хозяйство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06886" y="4876800"/>
            <a:ext cx="2438400" cy="578882"/>
          </a:xfrm>
          <a:prstGeom prst="round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Центр </a:t>
            </a:r>
            <a:r>
              <a:rPr lang="ru-RU" sz="1400" b="1" dirty="0">
                <a:solidFill>
                  <a:srgbClr val="FF0000"/>
                </a:solidFill>
              </a:rPr>
              <a:t>по получению рабочих специальностей</a:t>
            </a:r>
          </a:p>
        </p:txBody>
      </p:sp>
      <p:pic>
        <p:nvPicPr>
          <p:cNvPr id="10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304800" y="271805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81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1168896" y="228600"/>
            <a:ext cx="7735618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КЛЮЧЕВЫЕ </a:t>
            </a: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ПРОЕКТЫ ПРОГРАММЫ РАЗВИТИЯ: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40496"/>
              </p:ext>
            </p:extLst>
          </p:nvPr>
        </p:nvGraphicFramePr>
        <p:xfrm>
          <a:off x="272142" y="990600"/>
          <a:ext cx="8632372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2372"/>
              </a:tblGrid>
              <a:tr h="791997">
                <a:tc>
                  <a:txBody>
                    <a:bodyPr/>
                    <a:lstStyle/>
                    <a:p>
                      <a:pPr algn="l"/>
                      <a:r>
                        <a:rPr lang="ru-RU" sz="2400" b="1" spc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5. Геополитические проблемы региональной безопасности</a:t>
                      </a:r>
                      <a:endParaRPr lang="en-US" sz="2400" b="1" spc="0" baseline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5786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1D4779"/>
                          </a:solidFill>
                        </a:rPr>
                        <a:t>Создание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Научного центра геополитических </a:t>
                      </a:r>
                      <a:br>
                        <a:rPr lang="ru-RU" sz="20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исследований Центральной Азии </a:t>
                      </a:r>
                      <a:r>
                        <a:rPr lang="ru-RU" sz="2000" dirty="0" smtClean="0">
                          <a:solidFill>
                            <a:srgbClr val="1D4779"/>
                          </a:solidFill>
                        </a:rPr>
                        <a:t>при институте</a:t>
                      </a:r>
                      <a:br>
                        <a:rPr lang="ru-RU" sz="2000" dirty="0" smtClean="0">
                          <a:solidFill>
                            <a:srgbClr val="1D4779"/>
                          </a:solidFill>
                        </a:rPr>
                      </a:br>
                      <a:r>
                        <a:rPr lang="ru-RU" sz="2000" dirty="0" smtClean="0">
                          <a:solidFill>
                            <a:srgbClr val="1D4779"/>
                          </a:solidFill>
                        </a:rPr>
                        <a:t> стратегического анализа и прогноза КРСУ</a:t>
                      </a:r>
                      <a:endParaRPr lang="ru-RU" dirty="0"/>
                    </a:p>
                  </a:txBody>
                  <a:tcPr/>
                </a:tc>
              </a:tr>
              <a:tr h="4414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1D4779"/>
                          </a:solidFill>
                        </a:rPr>
                        <a:t>Продвижение проектов в рамках решений </a:t>
                      </a:r>
                      <a:br>
                        <a:rPr lang="ru-RU" sz="1800" dirty="0" smtClean="0">
                          <a:solidFill>
                            <a:srgbClr val="1D4779"/>
                          </a:solidFill>
                        </a:rPr>
                      </a:br>
                      <a:r>
                        <a:rPr lang="ru-RU" sz="1800" dirty="0" smtClean="0">
                          <a:solidFill>
                            <a:srgbClr val="1D4779"/>
                          </a:solidFill>
                        </a:rPr>
                        <a:t>геополитических проблем совместно с Российским </a:t>
                      </a:r>
                      <a:br>
                        <a:rPr lang="ru-RU" sz="1800" dirty="0" smtClean="0">
                          <a:solidFill>
                            <a:srgbClr val="1D4779"/>
                          </a:solidFill>
                        </a:rPr>
                      </a:br>
                      <a:r>
                        <a:rPr lang="ru-RU" sz="1800" dirty="0" smtClean="0">
                          <a:solidFill>
                            <a:srgbClr val="1D4779"/>
                          </a:solidFill>
                        </a:rPr>
                        <a:t>институтом стратегических исследований, </a:t>
                      </a:r>
                      <a:br>
                        <a:rPr lang="ru-RU" sz="1800" dirty="0" smtClean="0">
                          <a:solidFill>
                            <a:srgbClr val="1D4779"/>
                          </a:solidFill>
                        </a:rPr>
                      </a:br>
                      <a:r>
                        <a:rPr lang="ru-RU" sz="1800" dirty="0" smtClean="0">
                          <a:solidFill>
                            <a:srgbClr val="1D4779"/>
                          </a:solidFill>
                        </a:rPr>
                        <a:t>Казахстанским институтом стратегических исследований,</a:t>
                      </a:r>
                      <a:br>
                        <a:rPr lang="ru-RU" sz="1800" dirty="0" smtClean="0">
                          <a:solidFill>
                            <a:srgbClr val="1D4779"/>
                          </a:solidFill>
                        </a:rPr>
                      </a:br>
                      <a:r>
                        <a:rPr lang="ru-RU" sz="1800" dirty="0" smtClean="0">
                          <a:solidFill>
                            <a:srgbClr val="1D4779"/>
                          </a:solidFill>
                        </a:rPr>
                        <a:t> Академией общественных наук КНР, Секретариатом ОДКБ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83986"/>
              </p:ext>
            </p:extLst>
          </p:nvPr>
        </p:nvGraphicFramePr>
        <p:xfrm>
          <a:off x="304800" y="4419600"/>
          <a:ext cx="8599714" cy="2276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9714"/>
              </a:tblGrid>
              <a:tr h="904492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6.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2400" b="1" kern="1200" spc="0" baseline="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Совершенствование процессов информатизации университета</a:t>
                      </a:r>
                      <a:endParaRPr lang="ru-RU" sz="2400" b="1" kern="1200" spc="0" baseline="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66035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defRPr/>
                      </a:pPr>
                      <a:r>
                        <a:rPr lang="ru-RU" sz="2000" dirty="0" smtClean="0">
                          <a:solidFill>
                            <a:srgbClr val="1D4779"/>
                          </a:solidFill>
                        </a:rPr>
                        <a:t>Внедрение новых информационных</a:t>
                      </a:r>
                      <a:br>
                        <a:rPr lang="ru-RU" sz="2000" dirty="0" smtClean="0">
                          <a:solidFill>
                            <a:srgbClr val="1D4779"/>
                          </a:solidFill>
                        </a:rPr>
                      </a:br>
                      <a:r>
                        <a:rPr lang="ru-RU" sz="2000" dirty="0" smtClean="0">
                          <a:solidFill>
                            <a:srgbClr val="1D4779"/>
                          </a:solidFill>
                        </a:rPr>
                        <a:t> и коммуникационных  технологий. </a:t>
                      </a:r>
                    </a:p>
                    <a:p>
                      <a:pPr algn="r">
                        <a:lnSpc>
                          <a:spcPct val="100000"/>
                        </a:lnSpc>
                        <a:defRPr/>
                      </a:pPr>
                      <a:r>
                        <a:rPr lang="ru-RU" sz="2000" dirty="0" smtClean="0">
                          <a:solidFill>
                            <a:srgbClr val="1D4779"/>
                          </a:solidFill>
                        </a:rPr>
                        <a:t>Создание студенческого телецентра</a:t>
                      </a:r>
                    </a:p>
                  </a:txBody>
                  <a:tcPr anchor="ctr"/>
                </a:tc>
              </a:tr>
              <a:tr h="35128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8" name="Picture 4" descr="C:\Users\Пользователь\Downloads\ANALIZcv78WDz44OJoHRd.a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1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200"/>
          <a:stretch/>
        </p:blipFill>
        <p:spPr bwMode="auto">
          <a:xfrm>
            <a:off x="5998795" y="1447800"/>
            <a:ext cx="3221405" cy="25908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Пользователь\Desktop\ФОТО\инф технологи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92" y="5181600"/>
            <a:ext cx="2392608" cy="1500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228600" y="152400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74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24635" y="1938318"/>
            <a:ext cx="7428765" cy="1118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defRPr/>
            </a:pPr>
            <a:r>
              <a:rPr lang="ru-RU" sz="1500" dirty="0" smtClean="0">
                <a:solidFill>
                  <a:srgbClr val="1D4779"/>
                </a:solidFill>
              </a:rPr>
              <a:t>- Приборостроение (ТПУ, ТУСУР)</a:t>
            </a:r>
            <a:endParaRPr lang="ru-RU" sz="1500" dirty="0">
              <a:solidFill>
                <a:srgbClr val="1D4779"/>
              </a:solidFill>
            </a:endParaRPr>
          </a:p>
          <a:p>
            <a:pPr>
              <a:lnSpc>
                <a:spcPts val="2000"/>
              </a:lnSpc>
              <a:defRPr/>
            </a:pPr>
            <a:r>
              <a:rPr lang="ru-RU" sz="1500" dirty="0" smtClean="0">
                <a:solidFill>
                  <a:srgbClr val="1D4779"/>
                </a:solidFill>
              </a:rPr>
              <a:t>- Техносферная безопасность (ТПУ)</a:t>
            </a:r>
            <a:endParaRPr lang="ru-RU" sz="1500" dirty="0">
              <a:solidFill>
                <a:srgbClr val="1D4779"/>
              </a:solidFill>
            </a:endParaRPr>
          </a:p>
          <a:p>
            <a:pPr>
              <a:lnSpc>
                <a:spcPts val="2000"/>
              </a:lnSpc>
              <a:defRPr/>
            </a:pPr>
            <a:r>
              <a:rPr lang="ru-RU" sz="1500" dirty="0" smtClean="0">
                <a:solidFill>
                  <a:srgbClr val="1D4779"/>
                </a:solidFill>
              </a:rPr>
              <a:t>- Биотехнологии (ТГУ, ТПУ)</a:t>
            </a:r>
            <a:endParaRPr lang="ru-RU" sz="1500" dirty="0">
              <a:solidFill>
                <a:srgbClr val="1D4779"/>
              </a:solidFill>
            </a:endParaRPr>
          </a:p>
          <a:p>
            <a:pPr>
              <a:lnSpc>
                <a:spcPts val="2000"/>
              </a:lnSpc>
              <a:defRPr/>
            </a:pPr>
            <a:r>
              <a:rPr lang="ru-RU" sz="1500" dirty="0" smtClean="0">
                <a:solidFill>
                  <a:srgbClr val="1D4779"/>
                </a:solidFill>
              </a:rPr>
              <a:t>- Нефтегазовое хозяйство, экономика в </a:t>
            </a:r>
            <a:r>
              <a:rPr lang="ru-RU" sz="1500" dirty="0" err="1" smtClean="0">
                <a:solidFill>
                  <a:srgbClr val="1D4779"/>
                </a:solidFill>
              </a:rPr>
              <a:t>энеггетики</a:t>
            </a:r>
            <a:r>
              <a:rPr lang="ru-RU" sz="1500" dirty="0" smtClean="0">
                <a:solidFill>
                  <a:srgbClr val="1D4779"/>
                </a:solidFill>
              </a:rPr>
              <a:t> (ТПУ)</a:t>
            </a:r>
            <a:endParaRPr lang="ru-RU" sz="1500" dirty="0">
              <a:solidFill>
                <a:srgbClr val="1D4779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" y="914400"/>
            <a:ext cx="8675914" cy="10156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Создание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сетевых образовательных программ совместно с ведущими университетами, научными организациями и промышленными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партнерами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3043406"/>
            <a:ext cx="8675913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Создание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научных центров и лабораторий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3401" y="3505200"/>
            <a:ext cx="8371114" cy="16312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вычислительный </a:t>
            </a:r>
            <a:r>
              <a:rPr lang="ru-RU" sz="1600" dirty="0">
                <a:solidFill>
                  <a:srgbClr val="1D4779"/>
                </a:solidFill>
              </a:rPr>
              <a:t>комплекс большой производительности на базе кластера Tesla </a:t>
            </a:r>
            <a:r>
              <a:rPr lang="ru-RU" sz="1600" dirty="0" smtClean="0">
                <a:solidFill>
                  <a:srgbClr val="1D4779"/>
                </a:solidFill>
              </a:rPr>
              <a:t>K40</a:t>
            </a:r>
          </a:p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учебно-научные лаборатории 3</a:t>
            </a:r>
            <a:r>
              <a:rPr lang="en-US" sz="1600" dirty="0" smtClean="0">
                <a:solidFill>
                  <a:srgbClr val="1D4779"/>
                </a:solidFill>
              </a:rPr>
              <a:t>D </a:t>
            </a:r>
            <a:r>
              <a:rPr lang="ru-RU" sz="1600" dirty="0" smtClean="0">
                <a:solidFill>
                  <a:srgbClr val="1D4779"/>
                </a:solidFill>
              </a:rPr>
              <a:t> моделирования, новых технологий и материалов</a:t>
            </a:r>
          </a:p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учебно-научные лаборатории нефтегазового хозяйства и биотехнологии</a:t>
            </a:r>
          </a:p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лаборатория </a:t>
            </a:r>
            <a:r>
              <a:rPr lang="ru-RU" sz="1600" dirty="0">
                <a:solidFill>
                  <a:srgbClr val="1D4779"/>
                </a:solidFill>
              </a:rPr>
              <a:t>водоочистки и водоподготовки (филиал Института </a:t>
            </a:r>
            <a:r>
              <a:rPr lang="ru-RU" sz="1600" dirty="0" smtClean="0">
                <a:solidFill>
                  <a:srgbClr val="1D4779"/>
                </a:solidFill>
              </a:rPr>
              <a:t>воды, ТПУ)</a:t>
            </a:r>
            <a:endParaRPr lang="ru-RU" sz="1600" dirty="0">
              <a:solidFill>
                <a:srgbClr val="1D4779"/>
              </a:solidFill>
            </a:endParaRPr>
          </a:p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совместная </a:t>
            </a:r>
            <a:r>
              <a:rPr lang="ru-RU" sz="1600" dirty="0">
                <a:solidFill>
                  <a:srgbClr val="1D4779"/>
                </a:solidFill>
              </a:rPr>
              <a:t>обсерватория по мониторингу особо опасных природных </a:t>
            </a:r>
            <a:r>
              <a:rPr lang="ru-RU" sz="1600" dirty="0" smtClean="0">
                <a:solidFill>
                  <a:srgbClr val="1D4779"/>
                </a:solidFill>
              </a:rPr>
              <a:t>явлений</a:t>
            </a:r>
          </a:p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Центр трансфера технологий</a:t>
            </a:r>
            <a:endParaRPr lang="ru-RU" sz="1600" dirty="0">
              <a:solidFill>
                <a:srgbClr val="1D477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9600" y="5715000"/>
            <a:ext cx="7434424" cy="8617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- Создание системы </a:t>
            </a:r>
            <a:r>
              <a:rPr lang="ru-RU" sz="1600" dirty="0">
                <a:solidFill>
                  <a:srgbClr val="1D4779"/>
                </a:solidFill>
              </a:rPr>
              <a:t>стимулирования преподавателей и </a:t>
            </a:r>
            <a:r>
              <a:rPr lang="ru-RU" sz="1600" dirty="0" smtClean="0">
                <a:solidFill>
                  <a:srgbClr val="1D4779"/>
                </a:solidFill>
              </a:rPr>
              <a:t>сотрудников</a:t>
            </a:r>
          </a:p>
          <a:p>
            <a:pPr>
              <a:lnSpc>
                <a:spcPts val="2000"/>
              </a:lnSpc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- Организация </a:t>
            </a:r>
            <a:r>
              <a:rPr lang="ru-RU" sz="1600" dirty="0">
                <a:solidFill>
                  <a:srgbClr val="1D4779"/>
                </a:solidFill>
              </a:rPr>
              <a:t>системы эффективных стажировок преподавателей </a:t>
            </a:r>
            <a:r>
              <a:rPr lang="ru-RU" sz="1600" dirty="0" smtClean="0">
                <a:solidFill>
                  <a:srgbClr val="1D4779"/>
                </a:solidFill>
              </a:rPr>
              <a:t/>
            </a:r>
            <a:br>
              <a:rPr lang="ru-RU" sz="1600" dirty="0" smtClean="0">
                <a:solidFill>
                  <a:srgbClr val="1D4779"/>
                </a:solidFill>
              </a:rPr>
            </a:br>
            <a:r>
              <a:rPr lang="ru-RU" sz="1600" dirty="0" smtClean="0">
                <a:solidFill>
                  <a:srgbClr val="1D4779"/>
                </a:solidFill>
              </a:rPr>
              <a:t>    и </a:t>
            </a:r>
            <a:r>
              <a:rPr lang="ru-RU" sz="1600" dirty="0">
                <a:solidFill>
                  <a:srgbClr val="1D4779"/>
                </a:solidFill>
              </a:rPr>
              <a:t>ученых </a:t>
            </a:r>
            <a:r>
              <a:rPr lang="ru-RU" sz="1600" dirty="0" smtClean="0">
                <a:solidFill>
                  <a:srgbClr val="1D4779"/>
                </a:solidFill>
              </a:rPr>
              <a:t> </a:t>
            </a:r>
            <a:r>
              <a:rPr lang="ru-RU" sz="1600" dirty="0">
                <a:solidFill>
                  <a:srgbClr val="1D4779"/>
                </a:solidFill>
              </a:rPr>
              <a:t>в ведущих научно-образовательных </a:t>
            </a:r>
            <a:r>
              <a:rPr lang="ru-RU" sz="1600" dirty="0" smtClean="0">
                <a:solidFill>
                  <a:srgbClr val="1D4779"/>
                </a:solidFill>
              </a:rPr>
              <a:t>центрах России</a:t>
            </a:r>
            <a:endParaRPr lang="ru-RU" sz="1600" dirty="0">
              <a:solidFill>
                <a:srgbClr val="1D4779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5181600"/>
            <a:ext cx="8458199" cy="4308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Подготовка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кадров и поддержка программ мобильности</a:t>
            </a:r>
          </a:p>
        </p:txBody>
      </p:sp>
      <p:pic>
        <p:nvPicPr>
          <p:cNvPr id="11" name="Picture 2" descr="C:\Users\Пользователь\Desktop\ФОТО\сетевые программы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590" y="1672771"/>
            <a:ext cx="2252924" cy="11561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Пользователь\Downloads\Meeting-Clipart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47" b="14036"/>
          <a:stretch/>
        </p:blipFill>
        <p:spPr bwMode="auto">
          <a:xfrm>
            <a:off x="7181119" y="5612487"/>
            <a:ext cx="1886681" cy="12455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2"/>
          <p:cNvSpPr txBox="1">
            <a:spLocks/>
          </p:cNvSpPr>
          <p:nvPr/>
        </p:nvSpPr>
        <p:spPr>
          <a:xfrm>
            <a:off x="1190667" y="228600"/>
            <a:ext cx="7713847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КЛЮЧЕВЫЕ </a:t>
            </a: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ПРОЕКТЫ ПРОГРАММЫ РАЗВИТИЯ:</a:t>
            </a:r>
          </a:p>
        </p:txBody>
      </p:sp>
      <p:pic>
        <p:nvPicPr>
          <p:cNvPr id="14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326571" y="75862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16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5771" y="1905000"/>
            <a:ext cx="7408333" cy="829733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latin typeface="Tahoma" pitchFamily="34" charset="0"/>
                <a:ea typeface="Tahoma" pitchFamily="34" charset="0"/>
                <a:cs typeface="Tahoma" pitchFamily="34" charset="0"/>
              </a:rPr>
              <a:t>Распределение средств 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 </a:t>
            </a:r>
            <a:r>
              <a:rPr lang="ru-RU" b="1" dirty="0">
                <a:latin typeface="Tahoma" pitchFamily="34" charset="0"/>
                <a:ea typeface="Tahoma" pitchFamily="34" charset="0"/>
                <a:cs typeface="Tahoma" pitchFamily="34" charset="0"/>
              </a:rPr>
              <a:t>направлениям деятельности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20000" cy="1252728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«Дорожная  карта»  развития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/>
            </a:r>
            <a:br>
              <a:rPr lang="ru-RU" sz="20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Кыргызско-Российского Славянского университета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имени </a:t>
            </a:r>
            <a:r>
              <a:rPr lang="ru-RU" sz="18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первого </a:t>
            </a:r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Президента </a:t>
            </a:r>
            <a:r>
              <a:rPr lang="ru-RU" sz="18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Российской Федерации Б.Н. </a:t>
            </a:r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Ельцина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304800" y="271805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429266"/>
              </p:ext>
            </p:extLst>
          </p:nvPr>
        </p:nvGraphicFramePr>
        <p:xfrm>
          <a:off x="304800" y="2743200"/>
          <a:ext cx="8686800" cy="4028296"/>
        </p:xfrm>
        <a:graphic>
          <a:graphicData uri="http://schemas.openxmlformats.org/drawingml/2006/table">
            <a:tbl>
              <a:tblPr firstRow="1" firstCol="1" bandRow="1" bandCol="1">
                <a:tableStyleId>{BC89EF96-8CEA-46FF-86C4-4CE0E7609802}</a:tableStyleId>
              </a:tblPr>
              <a:tblGrid>
                <a:gridCol w="775570"/>
                <a:gridCol w="3916103"/>
                <a:gridCol w="891805"/>
                <a:gridCol w="853032"/>
                <a:gridCol w="815646"/>
                <a:gridCol w="1434644"/>
              </a:tblGrid>
              <a:tr h="0"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№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Мероприятия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Финансирование (</a:t>
                      </a:r>
                      <a:r>
                        <a:rPr lang="ru-RU" sz="1600" kern="1200" dirty="0" smtClean="0">
                          <a:effectLst/>
                        </a:rPr>
                        <a:t>млн </a:t>
                      </a:r>
                      <a:r>
                        <a:rPr lang="ru-RU" sz="1600" kern="1200" dirty="0">
                          <a:effectLst/>
                        </a:rPr>
                        <a:t>руб.) / </a:t>
                      </a:r>
                      <a:br>
                        <a:rPr lang="ru-RU" sz="1600" kern="1200" dirty="0">
                          <a:effectLst/>
                        </a:rPr>
                      </a:br>
                      <a:r>
                        <a:rPr lang="ru-RU" sz="1600" kern="1200" dirty="0" smtClean="0">
                          <a:effectLst/>
                        </a:rPr>
                        <a:t>со финансирование КРСУ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2014 г.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2015 г</a:t>
                      </a:r>
                      <a:r>
                        <a:rPr lang="ru-RU" sz="1600" kern="1200" dirty="0">
                          <a:effectLst/>
                        </a:rPr>
                        <a:t>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2016 г</a:t>
                      </a:r>
                      <a:r>
                        <a:rPr lang="ru-RU" sz="1600" kern="1200" dirty="0">
                          <a:effectLst/>
                        </a:rPr>
                        <a:t>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Общая сумма 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344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Развитие образовательной деятельности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6,0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5,0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5,0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16 / 16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II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Развитие </a:t>
                      </a:r>
                      <a:r>
                        <a:rPr lang="ru-RU" sz="1600" kern="1200" dirty="0" smtClean="0">
                          <a:effectLst/>
                        </a:rPr>
                        <a:t>НИОКР и ТР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32,0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16,0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14,0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62 / 12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III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Подготовка кадров и поддержка программ мобильности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6,0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5,0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3,0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14 / 8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5238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IV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Совершенствование системы управления, инфраструктуры и финансовой деятельности университета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18,0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58,0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52,0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128 / 44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560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V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Проведение значимых общественных мероприятий и определенных акций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8,0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6,0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6,0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20 / 21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ИТОГО: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70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90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80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240 / 101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9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окументы\Презентации\ПРЕЗентация КРСУ_программа развития (2014-2016)\Links\Стрелк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86106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8896" y="338328"/>
            <a:ext cx="7517904" cy="1252728"/>
          </a:xfrm>
        </p:spPr>
        <p:txBody>
          <a:bodyPr/>
          <a:lstStyle/>
          <a:p>
            <a:pPr algn="l">
              <a:lnSpc>
                <a:spcPts val="4000"/>
              </a:lnSpc>
            </a:pPr>
            <a:r>
              <a:rPr lang="ru-RU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РАЗВИТИЕ ОБРАЗОВАТЕЛЬНОЙ </a:t>
            </a:r>
            <a:br>
              <a:rPr lang="ru-RU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ДЕЯТЕЛЬНОСТИ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Объект 1"/>
          <p:cNvSpPr txBox="1">
            <a:spLocks/>
          </p:cNvSpPr>
          <p:nvPr/>
        </p:nvSpPr>
        <p:spPr>
          <a:xfrm>
            <a:off x="152400" y="2971800"/>
            <a:ext cx="3124200" cy="3886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подписание соглашения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baseline="30000" dirty="0" smtClean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Томским политехническим университетом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о разработке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/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и реализации совместных 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сетевых программ</a:t>
            </a:r>
          </a:p>
          <a:p>
            <a:pPr>
              <a:lnSpc>
                <a:spcPts val="15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разработка положения 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о предоставлении дополнительных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образовательных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услуг в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КРСУ</a:t>
            </a:r>
          </a:p>
          <a:p>
            <a:pPr>
              <a:lnSpc>
                <a:spcPts val="15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развитие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творческих студий эстетического воспитания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студентов,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создание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студенческого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русского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театра</a:t>
            </a:r>
          </a:p>
          <a:p>
            <a:pPr>
              <a:lnSpc>
                <a:spcPts val="15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и студенческого телецентра</a:t>
            </a:r>
          </a:p>
          <a:p>
            <a:pPr>
              <a:lnSpc>
                <a:spcPts val="15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создание центра по подготовке рабочих профессий, разработка программ начального и среднего профессионального образования</a:t>
            </a:r>
            <a:endParaRPr lang="ru-RU" sz="2000" baseline="30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15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368300" y="1765301"/>
            <a:ext cx="1295400" cy="304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spcBef>
                <a:spcPts val="600"/>
              </a:spcBef>
              <a:buNone/>
            </a:pPr>
            <a:r>
              <a:rPr lang="ru-RU" sz="4000" b="1" baseline="30000" dirty="0" smtClean="0">
                <a:solidFill>
                  <a:schemeClr val="tx1"/>
                </a:solidFill>
                <a:latin typeface="Arial Black" pitchFamily="34" charset="0"/>
              </a:rPr>
              <a:t>2014</a:t>
            </a:r>
            <a:endParaRPr lang="ru-RU" sz="4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4114800" y="2070100"/>
            <a:ext cx="1295400" cy="5969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4000" b="1" baseline="30000" dirty="0" smtClean="0">
                <a:solidFill>
                  <a:schemeClr val="tx1"/>
                </a:solidFill>
                <a:latin typeface="Arial Black" pitchFamily="34" charset="0"/>
              </a:rPr>
              <a:t>2015</a:t>
            </a:r>
            <a:endParaRPr lang="ru-RU" sz="4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0" name="Объект 1"/>
          <p:cNvSpPr txBox="1">
            <a:spLocks/>
          </p:cNvSpPr>
          <p:nvPr/>
        </p:nvSpPr>
        <p:spPr>
          <a:xfrm>
            <a:off x="7391400" y="1219200"/>
            <a:ext cx="1295400" cy="304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spcBef>
                <a:spcPts val="600"/>
              </a:spcBef>
              <a:buNone/>
            </a:pPr>
            <a:r>
              <a:rPr lang="ru-RU" sz="4000" b="1" baseline="30000" dirty="0" smtClean="0">
                <a:solidFill>
                  <a:schemeClr val="tx1"/>
                </a:solidFill>
                <a:latin typeface="Arial Black" pitchFamily="34" charset="0"/>
              </a:rPr>
              <a:t>2016</a:t>
            </a:r>
            <a:endParaRPr lang="ru-RU" sz="4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3" name="Объект 1"/>
          <p:cNvSpPr txBox="1">
            <a:spLocks/>
          </p:cNvSpPr>
          <p:nvPr/>
        </p:nvSpPr>
        <p:spPr>
          <a:xfrm>
            <a:off x="3048000" y="3228974"/>
            <a:ext cx="3352800" cy="36290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аккредитация 4 образовательных программ </a:t>
            </a:r>
          </a:p>
          <a:p>
            <a:pPr>
              <a:lnSpc>
                <a:spcPts val="15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разработка 2 сетевых образовательных программ совместно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ведущими университетами</a:t>
            </a:r>
          </a:p>
          <a:p>
            <a:pPr>
              <a:lnSpc>
                <a:spcPts val="15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разработка и реализация 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5 программ ДПО</a:t>
            </a:r>
          </a:p>
          <a:p>
            <a:pPr>
              <a:lnSpc>
                <a:spcPts val="15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создание Центра по психологической разгрузки</a:t>
            </a:r>
          </a:p>
          <a:p>
            <a:pPr>
              <a:lnSpc>
                <a:spcPts val="15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разработка и реализация программы сохранения и развития русского языка </a:t>
            </a:r>
          </a:p>
          <a:p>
            <a:pPr>
              <a:lnSpc>
                <a:spcPts val="15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поддержка творческих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студий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эстетического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воспитания студентов,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студенческого русского 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театра и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студенческого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телецентра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Объект 1"/>
          <p:cNvSpPr txBox="1">
            <a:spLocks/>
          </p:cNvSpPr>
          <p:nvPr/>
        </p:nvSpPr>
        <p:spPr>
          <a:xfrm>
            <a:off x="6248400" y="3152774"/>
            <a:ext cx="2895600" cy="37052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ru-RU" sz="1800" baseline="30000" dirty="0">
                <a:latin typeface="Arial" pitchFamily="34" charset="0"/>
                <a:cs typeface="Arial" pitchFamily="34" charset="0"/>
              </a:rPr>
              <a:t>аккредитация  3 образовательных программ</a:t>
            </a:r>
          </a:p>
          <a:p>
            <a:pPr>
              <a:buFont typeface="Wingdings" pitchFamily="2" charset="2"/>
              <a:buChar char="Ø"/>
            </a:pPr>
            <a:r>
              <a:rPr lang="ru-RU" sz="1800" baseline="30000" dirty="0">
                <a:latin typeface="Arial" pitchFamily="34" charset="0"/>
                <a:cs typeface="Arial" pitchFamily="34" charset="0"/>
              </a:rPr>
              <a:t>разработка 3 новых (сетевых) образовательных программ </a:t>
            </a:r>
          </a:p>
          <a:p>
            <a:pPr>
              <a:buFont typeface="Wingdings" pitchFamily="2" charset="2"/>
              <a:buChar char="Ø"/>
            </a:pPr>
            <a:r>
              <a:rPr lang="ru-RU" sz="1800" baseline="30000" dirty="0">
                <a:latin typeface="Arial" pitchFamily="34" charset="0"/>
                <a:cs typeface="Arial" pitchFamily="34" charset="0"/>
              </a:rPr>
              <a:t>разработка и проведение на базе Инновационно-образовательного центра русского языка </a:t>
            </a:r>
            <a:r>
              <a:rPr lang="ru-RU" sz="1800" baseline="30000" dirty="0" smtClean="0">
                <a:latin typeface="Arial" pitchFamily="34" charset="0"/>
                <a:cs typeface="Arial" pitchFamily="34" charset="0"/>
              </a:rPr>
              <a:t>круглогодичных </a:t>
            </a:r>
            <a:r>
              <a:rPr lang="ru-RU" sz="1800" baseline="30000" dirty="0">
                <a:latin typeface="Arial" pitchFamily="34" charset="0"/>
                <a:cs typeface="Arial" pitchFamily="34" charset="0"/>
              </a:rPr>
              <a:t>курсов повышения квалификации преподавателей вузов  и учителей  школ</a:t>
            </a:r>
          </a:p>
          <a:p>
            <a:pPr>
              <a:buFont typeface="Wingdings" pitchFamily="2" charset="2"/>
              <a:buChar char="Ø"/>
            </a:pPr>
            <a:r>
              <a:rPr lang="ru-RU" sz="1800" baseline="30000" dirty="0" smtClean="0">
                <a:latin typeface="Arial" pitchFamily="34" charset="0"/>
                <a:cs typeface="Arial" pitchFamily="34" charset="0"/>
              </a:rPr>
              <a:t>внедрение </a:t>
            </a:r>
            <a:r>
              <a:rPr lang="ru-RU" sz="1800" baseline="30000" dirty="0">
                <a:latin typeface="Arial" pitchFamily="34" charset="0"/>
                <a:cs typeface="Arial" pitchFamily="34" charset="0"/>
              </a:rPr>
              <a:t>проектно- и проблемно-ориентированных методов в образовательные программы</a:t>
            </a:r>
          </a:p>
          <a:p>
            <a:pPr>
              <a:buFont typeface="Wingdings" pitchFamily="2" charset="2"/>
              <a:buChar char="Ø"/>
            </a:pPr>
            <a:r>
              <a:rPr lang="ru-RU" sz="1800" baseline="30000" dirty="0">
                <a:latin typeface="Arial" pitchFamily="34" charset="0"/>
                <a:cs typeface="Arial" pitchFamily="34" charset="0"/>
              </a:rPr>
              <a:t>создание Совета кураторов </a:t>
            </a:r>
            <a:br>
              <a:rPr lang="ru-RU" sz="1800" baseline="30000" dirty="0">
                <a:latin typeface="Arial" pitchFamily="34" charset="0"/>
                <a:cs typeface="Arial" pitchFamily="34" charset="0"/>
              </a:rPr>
            </a:br>
            <a:r>
              <a:rPr lang="ru-RU" sz="1800" baseline="30000" dirty="0">
                <a:latin typeface="Arial" pitchFamily="34" charset="0"/>
                <a:cs typeface="Arial" pitchFamily="34" charset="0"/>
              </a:rPr>
              <a:t>с целью оптимизации воспитательной работы со </a:t>
            </a:r>
            <a:r>
              <a:rPr lang="ru-RU" sz="1800" baseline="30000" dirty="0" smtClean="0">
                <a:latin typeface="Arial" pitchFamily="34" charset="0"/>
                <a:cs typeface="Arial" pitchFamily="34" charset="0"/>
              </a:rPr>
              <a:t>студентами 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304800" y="271805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19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8896" y="228600"/>
            <a:ext cx="7517904" cy="1252728"/>
          </a:xfrm>
        </p:spPr>
        <p:txBody>
          <a:bodyPr/>
          <a:lstStyle/>
          <a:p>
            <a:pPr algn="l"/>
            <a:r>
              <a:rPr lang="ru-RU" baseline="30000" dirty="0">
                <a:latin typeface="Arial Black" pitchFamily="34" charset="0"/>
              </a:rPr>
              <a:t>РАЗВИТИЕ НИОКР и </a:t>
            </a:r>
            <a:r>
              <a:rPr lang="ru-RU" baseline="30000" dirty="0" smtClean="0">
                <a:latin typeface="Arial Black" pitchFamily="34" charset="0"/>
              </a:rPr>
              <a:t>ТР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4098" name="Picture 2" descr="D:\Документы\Презентации\ПРЕЗентация КРСУ_программа развития (2014-2016)\Links\Стрелка 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86868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1"/>
          <p:cNvSpPr txBox="1">
            <a:spLocks/>
          </p:cNvSpPr>
          <p:nvPr/>
        </p:nvSpPr>
        <p:spPr>
          <a:xfrm>
            <a:off x="533400" y="1676399"/>
            <a:ext cx="1295400" cy="304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spcBef>
                <a:spcPts val="600"/>
              </a:spcBef>
              <a:buNone/>
            </a:pPr>
            <a:r>
              <a:rPr lang="ru-RU" sz="4000" b="1" baseline="30000" dirty="0" smtClean="0">
                <a:solidFill>
                  <a:schemeClr val="tx1"/>
                </a:solidFill>
                <a:latin typeface="Arial Black" pitchFamily="34" charset="0"/>
              </a:rPr>
              <a:t>2014</a:t>
            </a:r>
            <a:endParaRPr lang="ru-RU" sz="4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7" name="Объект 1"/>
          <p:cNvSpPr txBox="1">
            <a:spLocks/>
          </p:cNvSpPr>
          <p:nvPr/>
        </p:nvSpPr>
        <p:spPr>
          <a:xfrm>
            <a:off x="4114800" y="1904999"/>
            <a:ext cx="1295400" cy="5969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4000" b="1" baseline="30000" dirty="0" smtClean="0">
                <a:solidFill>
                  <a:schemeClr val="tx1"/>
                </a:solidFill>
                <a:latin typeface="Arial Black" pitchFamily="34" charset="0"/>
              </a:rPr>
              <a:t>2015</a:t>
            </a:r>
            <a:endParaRPr lang="ru-RU" sz="4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7391400" y="1524000"/>
            <a:ext cx="1295400" cy="304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spcBef>
                <a:spcPts val="600"/>
              </a:spcBef>
              <a:buNone/>
            </a:pPr>
            <a:r>
              <a:rPr lang="ru-RU" sz="4000" b="1" baseline="30000" dirty="0" smtClean="0">
                <a:solidFill>
                  <a:schemeClr val="tx1"/>
                </a:solidFill>
                <a:latin typeface="Arial Black" pitchFamily="34" charset="0"/>
              </a:rPr>
              <a:t>2016</a:t>
            </a:r>
            <a:endParaRPr lang="ru-RU" sz="4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76200" y="2667000"/>
            <a:ext cx="2514600" cy="3962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ru-RU" sz="1900" baseline="30000" dirty="0">
                <a:latin typeface="Arial" pitchFamily="34" charset="0"/>
                <a:cs typeface="Arial" pitchFamily="34" charset="0"/>
              </a:rPr>
              <a:t>подписание соглашений </a:t>
            </a:r>
            <a:r>
              <a:rPr lang="ru-RU" sz="1900" baseline="30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900" baseline="30000" dirty="0" smtClean="0">
                <a:latin typeface="Arial" pitchFamily="34" charset="0"/>
                <a:cs typeface="Arial" pitchFamily="34" charset="0"/>
              </a:rPr>
            </a:br>
            <a:r>
              <a:rPr lang="ru-RU" sz="1900" baseline="30000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ru-RU" sz="1900" baseline="30000" dirty="0">
                <a:latin typeface="Arial" pitchFamily="34" charset="0"/>
                <a:cs typeface="Arial" pitchFamily="34" charset="0"/>
              </a:rPr>
              <a:t>университетами </a:t>
            </a:r>
            <a:r>
              <a:rPr lang="ru-RU" sz="1900" baseline="30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900" baseline="30000" dirty="0" smtClean="0">
                <a:latin typeface="Arial" pitchFamily="34" charset="0"/>
                <a:cs typeface="Arial" pitchFamily="34" charset="0"/>
              </a:rPr>
            </a:br>
            <a:r>
              <a:rPr lang="ru-RU" sz="1900" baseline="30000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ru-RU" sz="1900" baseline="30000" dirty="0">
                <a:latin typeface="Arial" pitchFamily="34" charset="0"/>
                <a:cs typeface="Arial" pitchFamily="34" charset="0"/>
              </a:rPr>
              <a:t>консорциумами </a:t>
            </a:r>
            <a:r>
              <a:rPr lang="ru-RU" sz="1900" baseline="30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900" baseline="30000" dirty="0" smtClean="0">
                <a:latin typeface="Arial" pitchFamily="34" charset="0"/>
                <a:cs typeface="Arial" pitchFamily="34" charset="0"/>
              </a:rPr>
            </a:br>
            <a:r>
              <a:rPr lang="ru-RU" sz="1900" baseline="30000" dirty="0" smtClean="0">
                <a:latin typeface="Arial" pitchFamily="34" charset="0"/>
                <a:cs typeface="Arial" pitchFamily="34" charset="0"/>
              </a:rPr>
              <a:t>о </a:t>
            </a:r>
            <a:r>
              <a:rPr lang="ru-RU" sz="1900" baseline="30000" dirty="0">
                <a:latin typeface="Arial" pitchFamily="34" charset="0"/>
                <a:cs typeface="Arial" pitchFamily="34" charset="0"/>
              </a:rPr>
              <a:t>стратегическом партнерстве в научной </a:t>
            </a:r>
            <a:br>
              <a:rPr lang="ru-RU" sz="1900" baseline="30000" dirty="0">
                <a:latin typeface="Arial" pitchFamily="34" charset="0"/>
                <a:cs typeface="Arial" pitchFamily="34" charset="0"/>
              </a:rPr>
            </a:br>
            <a:r>
              <a:rPr lang="ru-RU" sz="1900" baseline="30000" dirty="0">
                <a:latin typeface="Arial" pitchFamily="34" charset="0"/>
                <a:cs typeface="Arial" pitchFamily="34" charset="0"/>
              </a:rPr>
              <a:t>и образовательной сферах</a:t>
            </a:r>
          </a:p>
          <a:p>
            <a:pPr>
              <a:buFont typeface="Wingdings" pitchFamily="2" charset="2"/>
              <a:buChar char="Ø"/>
            </a:pPr>
            <a:r>
              <a:rPr lang="ru-RU" sz="1900" baseline="30000" dirty="0">
                <a:latin typeface="Arial" pitchFamily="34" charset="0"/>
                <a:cs typeface="Arial" pitchFamily="34" charset="0"/>
              </a:rPr>
              <a:t>создание и развитие Центра по поддержке технологий и инноваций</a:t>
            </a:r>
          </a:p>
          <a:p>
            <a:pPr>
              <a:buFont typeface="Wingdings" pitchFamily="2" charset="2"/>
              <a:buChar char="Ø"/>
            </a:pPr>
            <a:r>
              <a:rPr lang="ru-RU" sz="1900" baseline="30000" dirty="0">
                <a:latin typeface="Arial" pitchFamily="34" charset="0"/>
                <a:cs typeface="Arial" pitchFamily="34" charset="0"/>
              </a:rPr>
              <a:t>создание вычислительного комплекса большой производительности на базе кластера Tesla K40</a:t>
            </a:r>
          </a:p>
          <a:p>
            <a:pPr>
              <a:buFont typeface="Wingdings" pitchFamily="2" charset="2"/>
              <a:buChar char="Ø"/>
            </a:pPr>
            <a:r>
              <a:rPr lang="ru-RU" sz="1900" baseline="30000" dirty="0">
                <a:latin typeface="Arial" pitchFamily="34" charset="0"/>
                <a:cs typeface="Arial" pitchFamily="34" charset="0"/>
              </a:rPr>
              <a:t>организация КБ «Новые технологии для высокогорных карьеров</a:t>
            </a:r>
            <a:r>
              <a:rPr lang="ru-RU" sz="1900" baseline="3000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>
              <a:buFont typeface="Wingdings" pitchFamily="2" charset="2"/>
              <a:buChar char="Ø"/>
            </a:pPr>
            <a:r>
              <a:rPr lang="ru-RU" sz="1900" baseline="30000" dirty="0" smtClean="0">
                <a:latin typeface="Arial" pitchFamily="34" charset="0"/>
                <a:cs typeface="Arial" pitchFamily="34" charset="0"/>
              </a:rPr>
              <a:t>Создание  лабораторий 3</a:t>
            </a:r>
            <a:r>
              <a:rPr lang="en-US" sz="1900" baseline="30000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sz="1900" baseline="30000" dirty="0" smtClean="0">
                <a:latin typeface="Arial" pitchFamily="34" charset="0"/>
                <a:cs typeface="Arial" pitchFamily="34" charset="0"/>
              </a:rPr>
              <a:t> моделирования и нефтегазового хозяйства</a:t>
            </a:r>
          </a:p>
          <a:p>
            <a:pPr>
              <a:buFont typeface="Wingdings" pitchFamily="2" charset="2"/>
              <a:buChar char="Ø"/>
            </a:pPr>
            <a:endParaRPr lang="ru-RU" sz="1900" baseline="30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sz="19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Объект 1"/>
          <p:cNvSpPr txBox="1">
            <a:spLocks/>
          </p:cNvSpPr>
          <p:nvPr/>
        </p:nvSpPr>
        <p:spPr>
          <a:xfrm>
            <a:off x="2667000" y="3152774"/>
            <a:ext cx="3160486" cy="37052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ru-RU" sz="1900" baseline="30000" dirty="0">
                <a:latin typeface="Arial" pitchFamily="34" charset="0"/>
                <a:cs typeface="Arial" pitchFamily="34" charset="0"/>
              </a:rPr>
              <a:t>создание Центра геополитических исследований Центральной Азии</a:t>
            </a:r>
          </a:p>
          <a:p>
            <a:pPr>
              <a:buFont typeface="Wingdings" pitchFamily="2" charset="2"/>
              <a:buChar char="Ø"/>
            </a:pPr>
            <a:r>
              <a:rPr lang="ru-RU" sz="1900" baseline="30000" dirty="0">
                <a:latin typeface="Arial" pitchFamily="34" charset="0"/>
                <a:cs typeface="Arial" pitchFamily="34" charset="0"/>
              </a:rPr>
              <a:t>создание новых лабораторий:</a:t>
            </a:r>
          </a:p>
          <a:p>
            <a:pPr lvl="1">
              <a:buFont typeface="Arial" pitchFamily="34" charset="0"/>
              <a:buChar char="•"/>
            </a:pPr>
            <a:r>
              <a:rPr lang="en-US" sz="1900" baseline="30000" dirty="0">
                <a:latin typeface="Arial" pitchFamily="34" charset="0"/>
                <a:cs typeface="Arial" pitchFamily="34" charset="0"/>
              </a:rPr>
              <a:t>«3D-</a:t>
            </a:r>
            <a:r>
              <a:rPr lang="ru-RU" sz="1900" baseline="30000" dirty="0">
                <a:latin typeface="Arial" pitchFamily="34" charset="0"/>
                <a:cs typeface="Arial" pitchFamily="34" charset="0"/>
              </a:rPr>
              <a:t>технологий»; </a:t>
            </a:r>
          </a:p>
          <a:p>
            <a:pPr lvl="1">
              <a:buFont typeface="Arial" pitchFamily="34" charset="0"/>
              <a:buChar char="•"/>
            </a:pPr>
            <a:r>
              <a:rPr lang="ru-RU" sz="1900" baseline="30000" dirty="0">
                <a:latin typeface="Arial" pitchFamily="34" charset="0"/>
                <a:cs typeface="Arial" pitchFamily="34" charset="0"/>
              </a:rPr>
              <a:t>экономического исследования </a:t>
            </a:r>
            <a:br>
              <a:rPr lang="ru-RU" sz="1900" baseline="30000" dirty="0">
                <a:latin typeface="Arial" pitchFamily="34" charset="0"/>
                <a:cs typeface="Arial" pitchFamily="34" charset="0"/>
              </a:rPr>
            </a:br>
            <a:r>
              <a:rPr lang="ru-RU" sz="1900" baseline="30000" dirty="0">
                <a:latin typeface="Arial" pitchFamily="34" charset="0"/>
                <a:cs typeface="Arial" pitchFamily="34" charset="0"/>
              </a:rPr>
              <a:t>рационального использования энергетических ресурсов; </a:t>
            </a:r>
          </a:p>
          <a:p>
            <a:pPr lvl="1">
              <a:buFont typeface="Arial" pitchFamily="34" charset="0"/>
              <a:buChar char="•"/>
            </a:pPr>
            <a:r>
              <a:rPr lang="ru-RU" sz="1900" baseline="30000" dirty="0" smtClean="0">
                <a:latin typeface="Arial" pitchFamily="34" charset="0"/>
                <a:cs typeface="Arial" pitchFamily="34" charset="0"/>
              </a:rPr>
              <a:t>биотехнологии</a:t>
            </a:r>
            <a:endParaRPr lang="ru-RU" sz="1900" baseline="300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900" baseline="30000" dirty="0">
                <a:latin typeface="Arial" pitchFamily="34" charset="0"/>
                <a:cs typeface="Arial" pitchFamily="34" charset="0"/>
              </a:rPr>
              <a:t>открытие научных направлений путем создания коллективов исследователей под руководством ведущих ученых </a:t>
            </a:r>
            <a:r>
              <a:rPr lang="ru-RU" sz="1900" baseline="300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900" baseline="30000" dirty="0">
                <a:latin typeface="Arial" pitchFamily="34" charset="0"/>
                <a:cs typeface="Arial" pitchFamily="34" charset="0"/>
              </a:rPr>
              <a:t>отраслях:</a:t>
            </a:r>
          </a:p>
          <a:p>
            <a:pPr lvl="1">
              <a:buFont typeface="Wingdings" pitchFamily="2" charset="2"/>
              <a:buChar char="Ø"/>
            </a:pPr>
            <a:r>
              <a:rPr lang="ru-RU" sz="1900" baseline="30000" dirty="0">
                <a:latin typeface="Arial" pitchFamily="34" charset="0"/>
                <a:cs typeface="Arial" pitchFamily="34" charset="0"/>
              </a:rPr>
              <a:t>Индустрия </a:t>
            </a:r>
            <a:r>
              <a:rPr lang="ru-RU" sz="1900" baseline="30000" dirty="0" smtClean="0">
                <a:latin typeface="Arial" pitchFamily="34" charset="0"/>
                <a:cs typeface="Arial" pitchFamily="34" charset="0"/>
              </a:rPr>
              <a:t> нано систем</a:t>
            </a:r>
            <a:r>
              <a:rPr lang="ru-RU" sz="1900" baseline="30000" dirty="0">
                <a:latin typeface="Arial" pitchFamily="34" charset="0"/>
                <a:cs typeface="Arial" pitchFamily="34" charset="0"/>
              </a:rPr>
              <a:t>;</a:t>
            </a:r>
          </a:p>
          <a:p>
            <a:pPr lvl="1">
              <a:buFont typeface="Wingdings" pitchFamily="2" charset="2"/>
              <a:buChar char="Ø"/>
            </a:pPr>
            <a:r>
              <a:rPr lang="ru-RU" sz="1900" baseline="30000" dirty="0">
                <a:latin typeface="Arial" pitchFamily="34" charset="0"/>
                <a:cs typeface="Arial" pitchFamily="34" charset="0"/>
              </a:rPr>
              <a:t>Безопасность Кыргызстана;</a:t>
            </a:r>
          </a:p>
          <a:p>
            <a:pPr lvl="1">
              <a:buFont typeface="Wingdings" pitchFamily="2" charset="2"/>
              <a:buChar char="Ø"/>
            </a:pPr>
            <a:r>
              <a:rPr lang="ru-RU" sz="1900" baseline="30000" dirty="0">
                <a:latin typeface="Arial" pitchFamily="34" charset="0"/>
                <a:cs typeface="Arial" pitchFamily="34" charset="0"/>
              </a:rPr>
              <a:t>Экономика в энергетике</a:t>
            </a:r>
          </a:p>
          <a:p>
            <a:pPr>
              <a:buFont typeface="Wingdings" pitchFamily="2" charset="2"/>
              <a:buChar char="Ø"/>
            </a:pPr>
            <a:r>
              <a:rPr lang="ru-RU" sz="1900" baseline="30000" dirty="0" smtClean="0">
                <a:latin typeface="Arial" pitchFamily="34" charset="0"/>
                <a:cs typeface="Arial" pitchFamily="34" charset="0"/>
              </a:rPr>
              <a:t>       создание </a:t>
            </a:r>
            <a:r>
              <a:rPr lang="ru-RU" sz="1900" baseline="30000" dirty="0">
                <a:latin typeface="Arial" pitchFamily="34" charset="0"/>
                <a:cs typeface="Arial" pitchFamily="34" charset="0"/>
              </a:rPr>
              <a:t>Центра трансфера </a:t>
            </a:r>
            <a:endParaRPr lang="ru-RU" sz="1900" baseline="30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900" baseline="30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baseline="30000" dirty="0" smtClean="0">
                <a:latin typeface="Arial" pitchFamily="34" charset="0"/>
                <a:cs typeface="Arial" pitchFamily="34" charset="0"/>
              </a:rPr>
              <a:t>      технологий</a:t>
            </a:r>
            <a:endParaRPr lang="ru-RU" sz="19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5715000" y="3352800"/>
            <a:ext cx="3352800" cy="21812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ru-RU" sz="1800" baseline="30000" dirty="0">
                <a:latin typeface="Arial" pitchFamily="34" charset="0"/>
                <a:cs typeface="Arial" pitchFamily="34" charset="0"/>
              </a:rPr>
              <a:t>создание совместной обсерватории по мониторингу особо опасных природных явлений</a:t>
            </a:r>
          </a:p>
          <a:p>
            <a:pPr>
              <a:buFont typeface="Wingdings" pitchFamily="2" charset="2"/>
              <a:buChar char="Ø"/>
            </a:pPr>
            <a:r>
              <a:rPr lang="ru-RU" sz="1800" baseline="30000" dirty="0">
                <a:latin typeface="Arial" pitchFamily="34" charset="0"/>
                <a:cs typeface="Arial" pitchFamily="34" charset="0"/>
              </a:rPr>
              <a:t>создание лаборатории «Нефтегазовое хозяйство»</a:t>
            </a:r>
          </a:p>
          <a:p>
            <a:pPr>
              <a:buFont typeface="Wingdings" pitchFamily="2" charset="2"/>
              <a:buChar char="Ø"/>
            </a:pPr>
            <a:r>
              <a:rPr lang="ru-RU" sz="1800" baseline="30000" dirty="0">
                <a:latin typeface="Arial" pitchFamily="34" charset="0"/>
                <a:cs typeface="Arial" pitchFamily="34" charset="0"/>
              </a:rPr>
              <a:t>открытие научных направлений «Биотехнологии» и «Управление водными ресурсами»</a:t>
            </a:r>
          </a:p>
          <a:p>
            <a:pPr>
              <a:buFont typeface="Wingdings" pitchFamily="2" charset="2"/>
              <a:buChar char="Ø"/>
            </a:pPr>
            <a:r>
              <a:rPr lang="ru-RU" sz="1800" baseline="30000" dirty="0">
                <a:latin typeface="Arial" pitchFamily="34" charset="0"/>
                <a:cs typeface="Arial" pitchFamily="34" charset="0"/>
              </a:rPr>
              <a:t>развитие международное партнерства </a:t>
            </a:r>
            <a:r>
              <a:rPr lang="ru-RU" sz="1800" baseline="30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800" baseline="30000" dirty="0" smtClean="0">
                <a:latin typeface="Arial" pitchFamily="34" charset="0"/>
                <a:cs typeface="Arial" pitchFamily="34" charset="0"/>
              </a:rPr>
            </a:br>
            <a:r>
              <a:rPr lang="ru-RU" sz="1800" baseline="30000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ru-RU" sz="1800" baseline="30000" dirty="0">
                <a:latin typeface="Arial" pitchFamily="34" charset="0"/>
                <a:cs typeface="Arial" pitchFamily="34" charset="0"/>
              </a:rPr>
              <a:t>ТПУ по созданию лаборатории водоочистки и водоподготовки (филиал Института воды)</a:t>
            </a:r>
          </a:p>
          <a:p>
            <a:pPr>
              <a:buFont typeface="Wingdings" pitchFamily="2" charset="2"/>
              <a:buChar char="Ø"/>
            </a:pPr>
            <a:r>
              <a:rPr lang="ru-RU" sz="1800" baseline="30000" dirty="0">
                <a:latin typeface="Arial" pitchFamily="34" charset="0"/>
                <a:cs typeface="Arial" pitchFamily="34" charset="0"/>
              </a:rPr>
              <a:t>создание и развитие:</a:t>
            </a:r>
          </a:p>
          <a:p>
            <a:pPr lvl="1">
              <a:buFont typeface="Arial" pitchFamily="34" charset="0"/>
              <a:buChar char="•"/>
            </a:pPr>
            <a:r>
              <a:rPr lang="ru-RU" sz="1800" baseline="30000" dirty="0">
                <a:latin typeface="Arial" pitchFamily="34" charset="0"/>
                <a:cs typeface="Arial" pitchFamily="34" charset="0"/>
              </a:rPr>
              <a:t>Технопарка высоких технологий (статус свободной экономической зоны) совместно с НАН КР;</a:t>
            </a:r>
          </a:p>
          <a:p>
            <a:pPr lvl="1">
              <a:buFont typeface="Arial" pitchFamily="34" charset="0"/>
              <a:buChar char="•"/>
            </a:pPr>
            <a:r>
              <a:rPr lang="ru-RU" sz="1800" baseline="30000" dirty="0">
                <a:latin typeface="Arial" pitchFamily="34" charset="0"/>
                <a:cs typeface="Arial" pitchFamily="34" charset="0"/>
              </a:rPr>
              <a:t>Межгосударственных вузовских и производственных объединений.</a:t>
            </a:r>
          </a:p>
        </p:txBody>
      </p:sp>
      <p:pic>
        <p:nvPicPr>
          <p:cNvPr id="13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304800" y="271805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34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68896" y="457200"/>
            <a:ext cx="7746504" cy="1252728"/>
          </a:xfrm>
        </p:spPr>
        <p:txBody>
          <a:bodyPr>
            <a:normAutofit fontScale="90000"/>
          </a:bodyPr>
          <a:lstStyle/>
          <a:p>
            <a:pPr algn="l">
              <a:lnSpc>
                <a:spcPts val="4000"/>
              </a:lnSpc>
            </a:pPr>
            <a:r>
              <a:rPr lang="ru-RU" baseline="30000" dirty="0">
                <a:latin typeface="Arial Black" pitchFamily="34" charset="0"/>
              </a:rPr>
              <a:t>ПОДГОТОВКА КАДРОВ И ПОДДЕРЖКА </a:t>
            </a:r>
            <a:r>
              <a:rPr lang="ru-RU" baseline="30000" dirty="0" smtClean="0">
                <a:latin typeface="Arial Black" pitchFamily="34" charset="0"/>
              </a:rPr>
              <a:t>ПРОГРАММ МОБИЛЬНОСТИ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6146" name="Picture 2" descr="D:\Документы\Презентации\ПРЕЗентация КРСУ_программа развития (2014-2016)\Links\Стрелка 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58" y="1219200"/>
            <a:ext cx="8948058" cy="306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1"/>
          <p:cNvSpPr txBox="1">
            <a:spLocks/>
          </p:cNvSpPr>
          <p:nvPr/>
        </p:nvSpPr>
        <p:spPr>
          <a:xfrm>
            <a:off x="152400" y="3839027"/>
            <a:ext cx="1295400" cy="304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spcBef>
                <a:spcPts val="600"/>
              </a:spcBef>
              <a:buNone/>
            </a:pPr>
            <a:r>
              <a:rPr lang="ru-RU" sz="4000" b="1" baseline="30000" dirty="0" smtClean="0">
                <a:solidFill>
                  <a:schemeClr val="tx1"/>
                </a:solidFill>
                <a:latin typeface="Arial Black" pitchFamily="34" charset="0"/>
              </a:rPr>
              <a:t>2014</a:t>
            </a:r>
            <a:endParaRPr lang="ru-RU" sz="4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7" name="Объект 1"/>
          <p:cNvSpPr txBox="1">
            <a:spLocks/>
          </p:cNvSpPr>
          <p:nvPr/>
        </p:nvSpPr>
        <p:spPr>
          <a:xfrm>
            <a:off x="3793671" y="2451099"/>
            <a:ext cx="1295400" cy="5969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4000" b="1" baseline="30000" dirty="0" smtClean="0">
                <a:solidFill>
                  <a:schemeClr val="tx1"/>
                </a:solidFill>
                <a:latin typeface="Arial Black" pitchFamily="34" charset="0"/>
              </a:rPr>
              <a:t>2015</a:t>
            </a:r>
            <a:endParaRPr lang="ru-RU" sz="4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7620000" y="1219200"/>
            <a:ext cx="1295400" cy="304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spcBef>
                <a:spcPts val="600"/>
              </a:spcBef>
              <a:buNone/>
            </a:pPr>
            <a:r>
              <a:rPr lang="ru-RU" sz="4000" b="1" baseline="30000" dirty="0" smtClean="0">
                <a:solidFill>
                  <a:schemeClr val="tx1"/>
                </a:solidFill>
                <a:latin typeface="Arial Black" pitchFamily="34" charset="0"/>
              </a:rPr>
              <a:t>2016</a:t>
            </a:r>
            <a:endParaRPr lang="ru-RU" sz="4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0" y="4279900"/>
            <a:ext cx="2895600" cy="257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разработка программы развития кадрового потенциала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разработка  и реализация 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программы академической мобильности студентов, аспирантов и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НПР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стажировки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в ТПУ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проведение тренингов ППС и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АУП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Реализация Программы «Приглашенный Профессор»</a:t>
            </a:r>
            <a:endParaRPr lang="ru-RU" sz="20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Объект 1"/>
          <p:cNvSpPr txBox="1">
            <a:spLocks/>
          </p:cNvSpPr>
          <p:nvPr/>
        </p:nvSpPr>
        <p:spPr>
          <a:xfrm>
            <a:off x="2514600" y="3838574"/>
            <a:ext cx="3352800" cy="21812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приглашение ведущих зарубежных специалистов для разработки, чтения лекций и проведения научных исследований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стажировки преподавателей 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в ведущих мировых научно-образовательных центрах 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введение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в действие системы грантовой поддержки академической мобильности студентов 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и молодых НПР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повышение квалификации НПР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baseline="30000" dirty="0" smtClean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ведущих ВУЗах РФ</a:t>
            </a: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5791200" y="3429000"/>
            <a:ext cx="3352800" cy="21812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создание эффективной системы 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рекрутинга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разработка и введение в действие «эффективного» контракта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заключение договоров и соглашений об академической мобильности 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 зарубежными университетами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расширение программы 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«Приглашенный профессор»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внедрение информационного портала  для повышения квалификации 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по  гуманитарным специальностям 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преподавателями вузов Киргизии </a:t>
            </a:r>
          </a:p>
        </p:txBody>
      </p:sp>
      <p:pic>
        <p:nvPicPr>
          <p:cNvPr id="12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304800" y="271805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31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924800" cy="1252728"/>
          </a:xfrm>
        </p:spPr>
        <p:txBody>
          <a:bodyPr>
            <a:noAutofit/>
          </a:bodyPr>
          <a:lstStyle/>
          <a:p>
            <a:pPr algn="l">
              <a:lnSpc>
                <a:spcPts val="4000"/>
              </a:lnSpc>
            </a:pPr>
            <a:r>
              <a:rPr lang="ru-RU" sz="3200" baseline="30000" dirty="0">
                <a:latin typeface="Arial Black" pitchFamily="34" charset="0"/>
              </a:rPr>
              <a:t>СОВЕРШЕСТВОВАНИЕ СИСТЕМЫ УПРАВЛЕНИЯ, </a:t>
            </a:r>
            <a:r>
              <a:rPr lang="ru-RU" sz="3200" baseline="30000" dirty="0" smtClean="0">
                <a:latin typeface="Arial Black" pitchFamily="34" charset="0"/>
              </a:rPr>
              <a:t>ИНФРАСТРУКТУРЫ </a:t>
            </a:r>
            <a:r>
              <a:rPr lang="ru-RU" sz="3200" baseline="30000" dirty="0">
                <a:latin typeface="Arial Black" pitchFamily="34" charset="0"/>
              </a:rPr>
              <a:t>И </a:t>
            </a:r>
            <a:r>
              <a:rPr lang="ru-RU" sz="3200" baseline="30000" dirty="0" smtClean="0">
                <a:latin typeface="Arial Black" pitchFamily="34" charset="0"/>
              </a:rPr>
              <a:t>ФИНАНСОВОЙ ДЕЯТЕЛЬНОСТИ УНИВЕРСИТЕТА</a:t>
            </a:r>
            <a:endParaRPr lang="ru-RU" sz="3200" dirty="0">
              <a:latin typeface="Arial Black" pitchFamily="34" charset="0"/>
            </a:endParaRPr>
          </a:p>
        </p:txBody>
      </p:sp>
      <p:pic>
        <p:nvPicPr>
          <p:cNvPr id="8194" name="Picture 2" descr="D:\Документы\Презентации\ПРЕЗентация КРСУ_программа развития (2014-2016)\Links\Стрелка 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28788"/>
            <a:ext cx="8686800" cy="238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1"/>
          <p:cNvSpPr txBox="1">
            <a:spLocks/>
          </p:cNvSpPr>
          <p:nvPr/>
        </p:nvSpPr>
        <p:spPr>
          <a:xfrm>
            <a:off x="381000" y="2871789"/>
            <a:ext cx="1295400" cy="304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spcBef>
                <a:spcPts val="600"/>
              </a:spcBef>
              <a:buNone/>
            </a:pPr>
            <a:r>
              <a:rPr lang="ru-RU" sz="4000" b="1" baseline="30000" dirty="0" smtClean="0">
                <a:solidFill>
                  <a:schemeClr val="tx1"/>
                </a:solidFill>
                <a:latin typeface="Arial Black" pitchFamily="34" charset="0"/>
              </a:rPr>
              <a:t>2014</a:t>
            </a:r>
            <a:endParaRPr lang="ru-RU" sz="4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7" name="Объект 1"/>
          <p:cNvSpPr txBox="1">
            <a:spLocks/>
          </p:cNvSpPr>
          <p:nvPr/>
        </p:nvSpPr>
        <p:spPr>
          <a:xfrm>
            <a:off x="3721100" y="1980067"/>
            <a:ext cx="1295400" cy="5969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4000" b="1" baseline="30000" dirty="0" smtClean="0">
                <a:solidFill>
                  <a:schemeClr val="tx1"/>
                </a:solidFill>
                <a:latin typeface="Arial Black" pitchFamily="34" charset="0"/>
              </a:rPr>
              <a:t>2015</a:t>
            </a:r>
            <a:endParaRPr lang="ru-RU" sz="4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7620000" y="1646239"/>
            <a:ext cx="1295400" cy="304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spcBef>
                <a:spcPts val="600"/>
              </a:spcBef>
              <a:buNone/>
            </a:pPr>
            <a:r>
              <a:rPr lang="ru-RU" sz="4000" b="1" baseline="30000" dirty="0" smtClean="0">
                <a:solidFill>
                  <a:schemeClr val="tx1"/>
                </a:solidFill>
                <a:latin typeface="Arial Black" pitchFamily="34" charset="0"/>
              </a:rPr>
              <a:t>2016</a:t>
            </a:r>
            <a:endParaRPr lang="ru-RU" sz="4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228600" y="4114800"/>
            <a:ext cx="2895600" cy="2819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создание проектного офиса управления программой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 развития университета</a:t>
            </a:r>
            <a:endParaRPr lang="ru-RU" sz="2000" baseline="300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проведение диагностического аудита КРСУ (с привлечением консультантов 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в области СМК)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стажировка 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ИТ специалистов в ТПУ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развитие спортивной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и оздоровительной базы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студентов</a:t>
            </a:r>
          </a:p>
        </p:txBody>
      </p:sp>
      <p:sp>
        <p:nvSpPr>
          <p:cNvPr id="10" name="Объект 1"/>
          <p:cNvSpPr txBox="1">
            <a:spLocks/>
          </p:cNvSpPr>
          <p:nvPr/>
        </p:nvSpPr>
        <p:spPr>
          <a:xfrm>
            <a:off x="3124200" y="3343048"/>
            <a:ext cx="3073400" cy="3286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создание личных кабинетов преподавателей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создание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бесплатного  авторизованного   </a:t>
            </a:r>
            <a:r>
              <a:rPr lang="ru-RU" sz="2000" baseline="30000" dirty="0" err="1" smtClean="0">
                <a:latin typeface="Arial" pitchFamily="34" charset="0"/>
                <a:cs typeface="Arial" pitchFamily="34" charset="0"/>
              </a:rPr>
              <a:t>Wi-Fi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sz="2000" baseline="30000" dirty="0" smtClean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университете для студентов, расширение канала интернета до 100 Мбит, 50% модернизация кабельной системы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строительство общежития для студентов, аспирантов, 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сотрудников и приглашенных ученых </a:t>
            </a:r>
            <a:endParaRPr lang="ru-RU" sz="2000" baseline="30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развитие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спортивно-оздоровительной базы студентов</a:t>
            </a: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6400800" y="3581400"/>
            <a:ext cx="2514600" cy="304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создание Центра молодёжной политики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100 % модернизация 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кабельной системы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строительство учебного корпуса Медицинского факультета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baseline="30000" dirty="0" smtClean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Поддержка проектного офиса управления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Разработка эффективной системы организации  бизнес процессов в КРСУ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Развитие спортивной и оздоровительной базы</a:t>
            </a:r>
            <a:endParaRPr lang="ru-RU" sz="2000" baseline="30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304800" y="271805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68896" y="338328"/>
            <a:ext cx="7517904" cy="1252728"/>
          </a:xfrm>
        </p:spPr>
        <p:txBody>
          <a:bodyPr>
            <a:normAutofit fontScale="90000"/>
          </a:bodyPr>
          <a:lstStyle/>
          <a:p>
            <a:pPr algn="l">
              <a:lnSpc>
                <a:spcPts val="4000"/>
              </a:lnSpc>
            </a:pPr>
            <a:r>
              <a:rPr lang="ru-RU" baseline="30000" dirty="0">
                <a:latin typeface="Arial Black" pitchFamily="34" charset="0"/>
              </a:rPr>
              <a:t>ПРОВЕДЕНИЕ ЗНАЧИМЫХ </a:t>
            </a:r>
            <a:br>
              <a:rPr lang="ru-RU" baseline="30000" dirty="0">
                <a:latin typeface="Arial Black" pitchFamily="34" charset="0"/>
              </a:rPr>
            </a:br>
            <a:r>
              <a:rPr lang="ru-RU" baseline="30000" dirty="0">
                <a:latin typeface="Arial Black" pitchFamily="34" charset="0"/>
              </a:rPr>
              <a:t>ОБЩЕСТВЕННЫХ МЕРОПРИЯТИ </a:t>
            </a:r>
            <a:r>
              <a:rPr lang="ru-RU" baseline="30000" dirty="0" smtClean="0">
                <a:latin typeface="Arial Black" pitchFamily="34" charset="0"/>
              </a:rPr>
              <a:t>и PR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10243" name="Picture 3" descr="D:\Документы\Презентации\ПРЕЗентация КРСУ_программа развития (2014-2016)\Links\Стрелка 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10600" cy="234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1"/>
          <p:cNvSpPr txBox="1">
            <a:spLocks/>
          </p:cNvSpPr>
          <p:nvPr/>
        </p:nvSpPr>
        <p:spPr>
          <a:xfrm>
            <a:off x="228600" y="2472868"/>
            <a:ext cx="1295400" cy="304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spcBef>
                <a:spcPts val="600"/>
              </a:spcBef>
              <a:buNone/>
            </a:pPr>
            <a:r>
              <a:rPr lang="ru-RU" sz="4000" b="1" baseline="30000" dirty="0" smtClean="0">
                <a:solidFill>
                  <a:schemeClr val="tx1"/>
                </a:solidFill>
                <a:latin typeface="Arial Black" pitchFamily="34" charset="0"/>
              </a:rPr>
              <a:t>2014</a:t>
            </a:r>
            <a:endParaRPr lang="ru-RU" sz="4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3962400" y="1689099"/>
            <a:ext cx="1295400" cy="5969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4000" b="1" baseline="30000" dirty="0" smtClean="0">
                <a:solidFill>
                  <a:schemeClr val="tx1"/>
                </a:solidFill>
                <a:latin typeface="Arial Black" pitchFamily="34" charset="0"/>
              </a:rPr>
              <a:t>2015</a:t>
            </a:r>
            <a:endParaRPr lang="ru-RU" sz="4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7315200" y="1905001"/>
            <a:ext cx="1295400" cy="304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spcBef>
                <a:spcPts val="600"/>
              </a:spcBef>
              <a:buNone/>
            </a:pPr>
            <a:r>
              <a:rPr lang="ru-RU" sz="4000" b="1" baseline="30000" dirty="0" smtClean="0">
                <a:solidFill>
                  <a:schemeClr val="tx1"/>
                </a:solidFill>
                <a:latin typeface="Arial Black" pitchFamily="34" charset="0"/>
              </a:rPr>
              <a:t>2016</a:t>
            </a:r>
            <a:endParaRPr lang="ru-RU" sz="4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0" name="Объект 1"/>
          <p:cNvSpPr txBox="1">
            <a:spLocks/>
          </p:cNvSpPr>
          <p:nvPr/>
        </p:nvSpPr>
        <p:spPr>
          <a:xfrm>
            <a:off x="76200" y="3581400"/>
            <a:ext cx="2667000" cy="30956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создание концепции позиционирования КРСУ как </a:t>
            </a:r>
            <a:r>
              <a:rPr lang="en-US" sz="2000" baseline="30000" dirty="0" err="1">
                <a:latin typeface="Arial" pitchFamily="34" charset="0"/>
                <a:cs typeface="Arial" pitchFamily="34" charset="0"/>
              </a:rPr>
              <a:t>SMaRT</a:t>
            </a:r>
            <a:r>
              <a:rPr lang="en-US" sz="2000" baseline="30000" dirty="0">
                <a:latin typeface="Arial" pitchFamily="34" charset="0"/>
                <a:cs typeface="Arial" pitchFamily="34" charset="0"/>
              </a:rPr>
              <a:t> University of Regional Environmental 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Sustainability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 в Кыргызстане</a:t>
            </a:r>
            <a:endParaRPr lang="en-US" sz="2000" baseline="300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внедрение проекта «Социально-образовательная сеть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»</a:t>
            </a:r>
            <a:endParaRPr lang="ru-RU" sz="2000" baseline="300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Поддержка деятельности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Инновационного-образовательного Центра русского языка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выпуск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русского учебника</a:t>
            </a:r>
            <a:br>
              <a:rPr lang="ru-RU" sz="2000" baseline="30000" dirty="0" smtClean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 в Кыргызстане и газеты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«Студенческое обозрение»</a:t>
            </a:r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2590800" y="2924174"/>
            <a:ext cx="3048000" cy="34766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проведение международного симпозиума с участием  университетов Центральной Азии «Евразийский союз 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и интеграция высшего образования»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проведение международной конференции, посвященная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baseline="30000" dirty="0" smtClean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70-летию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ВОВ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позиция в рейтинге стран СНГ, Грузии, Латвии, Литвы и Эстонии информационного агентства «Интерфакс» 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ТОП–150 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издание русского учебника</a:t>
            </a:r>
            <a:br>
              <a:rPr lang="ru-RU" sz="2000" baseline="30000" dirty="0">
                <a:latin typeface="Arial" pitchFamily="34" charset="0"/>
                <a:cs typeface="Arial" pitchFamily="34" charset="0"/>
              </a:rPr>
            </a:br>
            <a:r>
              <a:rPr lang="ru-RU" sz="2000" baseline="30000" dirty="0">
                <a:latin typeface="Arial" pitchFamily="34" charset="0"/>
                <a:cs typeface="Arial" pitchFamily="34" charset="0"/>
              </a:rPr>
              <a:t> в Кыргызстане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и журнала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«Русское слово в Кыргызстане»</a:t>
            </a:r>
          </a:p>
        </p:txBody>
      </p:sp>
      <p:sp>
        <p:nvSpPr>
          <p:cNvPr id="12" name="Объект 1"/>
          <p:cNvSpPr txBox="1">
            <a:spLocks/>
          </p:cNvSpPr>
          <p:nvPr/>
        </p:nvSpPr>
        <p:spPr>
          <a:xfrm>
            <a:off x="5562600" y="2895600"/>
            <a:ext cx="3505200" cy="32011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проведение в КРСУ мероприятий регионального и международного уровня с целью активного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позиционирования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Университета </a:t>
            </a:r>
            <a:endParaRPr lang="ru-RU" sz="2000" baseline="30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подготовка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программы развития КРСУ как Федерального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Университета  России 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в 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Центральной  Азии</a:t>
            </a:r>
            <a:endParaRPr lang="ru-RU" sz="2000" baseline="300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открытие филиалов Русского географического общества и Русского исторического общества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создание головного Центра тестирования по русскому языку как иностранному для Центральной Азии</a:t>
            </a:r>
          </a:p>
          <a:p>
            <a:pPr>
              <a:buFont typeface="Wingdings" pitchFamily="2" charset="2"/>
              <a:buChar char="Ø"/>
            </a:pPr>
            <a:r>
              <a:rPr lang="ru-RU" sz="2000" baseline="30000" dirty="0">
                <a:latin typeface="Arial" pitchFamily="34" charset="0"/>
                <a:cs typeface="Arial" pitchFamily="34" charset="0"/>
              </a:rPr>
              <a:t>позиция в рейтинге стран СНГ, Грузии, Латвии, Литвы и Эстонии информационного агентства «Интерфакс» ТОП–100 </a:t>
            </a:r>
          </a:p>
        </p:txBody>
      </p:sp>
      <p:pic>
        <p:nvPicPr>
          <p:cNvPr id="13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304800" y="271805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50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947672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3600" baseline="30000" dirty="0" smtClean="0">
                <a:latin typeface="Arial Black" pitchFamily="34" charset="0"/>
              </a:rPr>
              <a:t>ПЛАН, ФИНАНСИРОВАНИЕ И РЕАЛИЗАЦИЯ </a:t>
            </a:r>
            <a:br>
              <a:rPr lang="ru-RU" sz="3600" baseline="30000" dirty="0" smtClean="0">
                <a:latin typeface="Arial Black" pitchFamily="34" charset="0"/>
              </a:rPr>
            </a:br>
            <a:r>
              <a:rPr lang="ru-RU" sz="3600" baseline="30000" dirty="0" smtClean="0">
                <a:latin typeface="Arial Black" pitchFamily="34" charset="0"/>
              </a:rPr>
              <a:t>ПРОГРАММЫ РАЗВИТИЯ КРСУ НА 2014 г</a:t>
            </a:r>
            <a:r>
              <a:rPr lang="ru-RU" sz="4000" baseline="30000" dirty="0" smtClean="0">
                <a:latin typeface="Arial Black" pitchFamily="34" charset="0"/>
              </a:rPr>
              <a:t>.</a:t>
            </a:r>
            <a:r>
              <a:rPr lang="ru-RU" sz="4000" baseline="30000" dirty="0">
                <a:latin typeface="Arial Black" pitchFamily="34" charset="0"/>
              </a:rPr>
              <a:t/>
            </a:r>
            <a:br>
              <a:rPr lang="ru-RU" sz="4000" baseline="30000" dirty="0">
                <a:latin typeface="Arial Black" pitchFamily="34" charset="0"/>
              </a:rPr>
            </a:br>
            <a:r>
              <a:rPr lang="ru-RU" sz="2800" b="1" dirty="0">
                <a:solidFill>
                  <a:schemeClr val="bg1"/>
                </a:solidFill>
                <a:latin typeface="Times New Roman"/>
                <a:ea typeface="Times New Roman"/>
              </a:rPr>
              <a:t>Направление 1.</a:t>
            </a:r>
            <a:r>
              <a:rPr lang="ru-RU" sz="2800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</a:rPr>
              <a:t>Развитие образовательной 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деятельности. ( План 6,0 млн руб.)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200" y="2286000"/>
            <a:ext cx="8991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r>
              <a:rPr lang="ru-RU" b="1" dirty="0">
                <a:latin typeface="Times New Roman"/>
                <a:ea typeface="Times New Roman"/>
              </a:rPr>
              <a:t>Разработка двух сетевых образовательных программ совместно с </a:t>
            </a:r>
            <a:r>
              <a:rPr lang="ru-RU" b="1" dirty="0" smtClean="0">
                <a:latin typeface="Times New Roman"/>
                <a:ea typeface="Times New Roman"/>
              </a:rPr>
              <a:t>ТПУ</a:t>
            </a:r>
            <a:endParaRPr lang="ru-RU" sz="1600" dirty="0">
              <a:latin typeface="Times New Roman"/>
              <a:ea typeface="Times New Roman"/>
            </a:endParaRPr>
          </a:p>
          <a:p>
            <a:pPr marL="712788" indent="-712788" algn="just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Проект 1.1.</a:t>
            </a:r>
            <a:r>
              <a:rPr lang="ru-RU" dirty="0">
                <a:latin typeface="Times New Roman"/>
                <a:ea typeface="Times New Roman"/>
              </a:rPr>
              <a:t> (завершен) 2 программы направлены для экспертизы в УМУ ТПУ. Подготовлена совместная магистерская программа «Экономика и безопасность азиатских рынков с Алтайским государственным университетом.</a:t>
            </a:r>
            <a:endParaRPr lang="ru-RU" sz="1600" dirty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r>
              <a:rPr lang="ru-RU" b="1" dirty="0">
                <a:latin typeface="Times New Roman"/>
                <a:ea typeface="Times New Roman"/>
              </a:rPr>
              <a:t>Разработка и реализация трех дополнительных образовательных </a:t>
            </a:r>
            <a:r>
              <a:rPr lang="ru-RU" b="1" dirty="0" smtClean="0">
                <a:latin typeface="Times New Roman"/>
                <a:ea typeface="Times New Roman"/>
              </a:rPr>
              <a:t>программ</a:t>
            </a:r>
          </a:p>
          <a:p>
            <a:pPr marL="0" lvl="1" algn="just">
              <a:spcAft>
                <a:spcPts val="0"/>
              </a:spcAft>
            </a:pPr>
            <a:r>
              <a:rPr lang="ru-RU" b="1" dirty="0" smtClean="0">
                <a:latin typeface="Times New Roman"/>
                <a:ea typeface="Times New Roman"/>
              </a:rPr>
              <a:t>Проект 1.2</a:t>
            </a:r>
            <a:r>
              <a:rPr lang="ru-RU" dirty="0" smtClean="0">
                <a:latin typeface="Times New Roman"/>
                <a:ea typeface="Times New Roman"/>
              </a:rPr>
              <a:t>. (завершен) разработаны 3 новых учебно-методических комплекса.</a:t>
            </a:r>
            <a:endParaRPr lang="ru-RU" sz="1600" dirty="0" smtClean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r>
              <a:rPr lang="ru-RU" b="1" dirty="0" smtClean="0">
                <a:latin typeface="Times New Roman"/>
                <a:ea typeface="Times New Roman"/>
              </a:rPr>
              <a:t>Разработка </a:t>
            </a:r>
            <a:r>
              <a:rPr lang="ru-RU" b="1" dirty="0">
                <a:latin typeface="Times New Roman"/>
                <a:ea typeface="Times New Roman"/>
              </a:rPr>
              <a:t>программ начального и среднего технического </a:t>
            </a:r>
            <a:r>
              <a:rPr lang="ru-RU" b="1" dirty="0" smtClean="0">
                <a:latin typeface="Times New Roman"/>
                <a:ea typeface="Times New Roman"/>
              </a:rPr>
              <a:t>образования</a:t>
            </a:r>
          </a:p>
          <a:p>
            <a:pPr marL="712788" lvl="1" indent="-712788" algn="just">
              <a:spcAft>
                <a:spcPts val="0"/>
              </a:spcAft>
            </a:pPr>
            <a:r>
              <a:rPr lang="ru-RU" b="1" dirty="0" smtClean="0">
                <a:latin typeface="Times New Roman"/>
                <a:ea typeface="Times New Roman"/>
              </a:rPr>
              <a:t>Проект </a:t>
            </a:r>
            <a:r>
              <a:rPr lang="ru-RU" b="1" dirty="0">
                <a:latin typeface="Times New Roman"/>
                <a:ea typeface="Times New Roman"/>
              </a:rPr>
              <a:t>1.4.</a:t>
            </a:r>
            <a:r>
              <a:rPr lang="ru-RU" dirty="0">
                <a:latin typeface="Times New Roman"/>
                <a:ea typeface="Times New Roman"/>
              </a:rPr>
              <a:t> (продолжается) Открыт центр по подготовке рабочих кадров, разработаны программ начального и среднего технического образования.</a:t>
            </a:r>
            <a:endParaRPr lang="ru-RU" sz="1600" dirty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r>
              <a:rPr lang="ru-RU" b="1" dirty="0">
                <a:latin typeface="Times New Roman"/>
                <a:ea typeface="Times New Roman"/>
              </a:rPr>
              <a:t>Совершенствование воспитательной деятельности студентов: поддержка творческих студий эстетического </a:t>
            </a:r>
            <a:r>
              <a:rPr lang="ru-RU" b="1" dirty="0" smtClean="0">
                <a:latin typeface="Times New Roman"/>
                <a:ea typeface="Times New Roman"/>
              </a:rPr>
              <a:t>воспитания.</a:t>
            </a:r>
          </a:p>
          <a:p>
            <a:pPr marL="712788" lvl="1" indent="-712788" algn="just">
              <a:spcAft>
                <a:spcPts val="0"/>
              </a:spcAft>
            </a:pPr>
            <a:r>
              <a:rPr lang="ru-RU" b="1" dirty="0" smtClean="0">
                <a:latin typeface="Times New Roman"/>
                <a:ea typeface="Times New Roman"/>
              </a:rPr>
              <a:t>Проект 1.3</a:t>
            </a:r>
            <a:r>
              <a:rPr lang="ru-RU" dirty="0" smtClean="0">
                <a:latin typeface="Times New Roman"/>
                <a:ea typeface="Times New Roman"/>
              </a:rPr>
              <a:t>. (продолжается)  Открыт студенческий молодежный театр-студия, готовится лирическая комедия. </a:t>
            </a:r>
          </a:p>
          <a:p>
            <a:pPr marL="712788" lvl="1" indent="-712788" algn="just">
              <a:spcAft>
                <a:spcPts val="0"/>
              </a:spcAft>
            </a:pPr>
            <a:r>
              <a:rPr lang="ru-RU" b="1" dirty="0" smtClean="0">
                <a:latin typeface="Times New Roman"/>
                <a:ea typeface="Times New Roman"/>
              </a:rPr>
              <a:t>Проект 1.5</a:t>
            </a:r>
            <a:r>
              <a:rPr lang="ru-RU" dirty="0" smtClean="0">
                <a:latin typeface="Times New Roman"/>
                <a:ea typeface="Times New Roman"/>
              </a:rPr>
              <a:t>. (продолжается) Открыт центр Тележурналистики, создан сайт для Интернет-вещания </a:t>
            </a:r>
            <a:r>
              <a:rPr lang="en-US" dirty="0" smtClean="0">
                <a:latin typeface="Times New Roman"/>
                <a:ea typeface="Times New Roman"/>
              </a:rPr>
              <a:t>KRSUTV</a:t>
            </a:r>
            <a:r>
              <a:rPr lang="ru-RU" dirty="0" smtClean="0">
                <a:latin typeface="Times New Roman"/>
                <a:ea typeface="Times New Roman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390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338072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3200" b="1" dirty="0" smtClean="0">
                <a:solidFill>
                  <a:schemeClr val="bg1"/>
                </a:solidFill>
                <a:latin typeface="Times New Roman"/>
                <a:ea typeface="Times New Roman"/>
              </a:rPr>
              <a:t>Направление </a:t>
            </a:r>
            <a:r>
              <a:rPr lang="ru-RU" sz="3200" b="1" dirty="0">
                <a:solidFill>
                  <a:schemeClr val="bg1"/>
                </a:solidFill>
                <a:latin typeface="Times New Roman"/>
                <a:ea typeface="Times New Roman"/>
              </a:rPr>
              <a:t>2.</a:t>
            </a:r>
            <a:r>
              <a:rPr lang="ru-RU" sz="3200" dirty="0">
                <a:solidFill>
                  <a:schemeClr val="bg1"/>
                </a:solidFill>
                <a:latin typeface="Times New Roman"/>
                <a:ea typeface="Times New Roman"/>
              </a:rPr>
              <a:t> Развитие </a:t>
            </a:r>
            <a:r>
              <a:rPr lang="ru-RU" sz="3200" dirty="0" smtClean="0">
                <a:solidFill>
                  <a:schemeClr val="bg1"/>
                </a:solidFill>
                <a:latin typeface="Times New Roman"/>
                <a:ea typeface="Times New Roman"/>
              </a:rPr>
              <a:t>НИОКР </a:t>
            </a:r>
            <a:br>
              <a:rPr lang="ru-RU" sz="3200" dirty="0" smtClean="0">
                <a:solidFill>
                  <a:schemeClr val="bg1"/>
                </a:solidFill>
                <a:latin typeface="Times New Roman"/>
                <a:ea typeface="Times New Roman"/>
              </a:rPr>
            </a:br>
            <a:r>
              <a:rPr lang="ru-RU" sz="3200" dirty="0" smtClean="0">
                <a:solidFill>
                  <a:schemeClr val="bg1"/>
                </a:solidFill>
                <a:latin typeface="Times New Roman"/>
                <a:ea typeface="Times New Roman"/>
              </a:rPr>
              <a:t>(План 32,0 млн руб.)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67640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b="1" dirty="0"/>
              <a:t>Оснащение оборудованием медицинской клиники, медицинских лабораторий и </a:t>
            </a:r>
            <a:r>
              <a:rPr lang="ru-RU" b="1" dirty="0" smtClean="0"/>
              <a:t>центров.</a:t>
            </a:r>
          </a:p>
          <a:p>
            <a:pPr lvl="1"/>
            <a:r>
              <a:rPr lang="ru-RU" b="1" dirty="0" smtClean="0"/>
              <a:t>Проект </a:t>
            </a:r>
            <a:r>
              <a:rPr lang="ru-RU" b="1" dirty="0"/>
              <a:t>2.5. </a:t>
            </a:r>
            <a:r>
              <a:rPr lang="ru-RU" dirty="0"/>
              <a:t> (на стадии завершения) проводится оснащение современным оборудованием для рентгеновской диагностики (Россия, г. Тула). </a:t>
            </a:r>
            <a:endParaRPr lang="ru-RU" dirty="0" smtClean="0"/>
          </a:p>
          <a:p>
            <a:pPr lvl="1"/>
            <a:r>
              <a:rPr lang="ru-RU" b="1" dirty="0" smtClean="0"/>
              <a:t>Проект </a:t>
            </a:r>
            <a:r>
              <a:rPr lang="ru-RU" b="1" dirty="0"/>
              <a:t>2.5.1. </a:t>
            </a:r>
            <a:r>
              <a:rPr lang="ru-RU" dirty="0"/>
              <a:t>(продолжается) Ведется модернизация и оснащение центра интуитивного и практического обучения</a:t>
            </a:r>
            <a:r>
              <a:rPr lang="ru-RU" dirty="0" smtClean="0"/>
              <a:t>.</a:t>
            </a:r>
          </a:p>
          <a:p>
            <a:pPr lvl="1"/>
            <a:endParaRPr lang="ru-RU" sz="1600" dirty="0"/>
          </a:p>
          <a:p>
            <a:pPr lvl="1"/>
            <a:r>
              <a:rPr lang="ru-RU" b="1" dirty="0"/>
              <a:t>Создание и оснащение лабораторий: 3D </a:t>
            </a:r>
            <a:r>
              <a:rPr lang="ru-RU" b="1" dirty="0" smtClean="0"/>
              <a:t>технологий</a:t>
            </a:r>
          </a:p>
          <a:p>
            <a:pPr lvl="1"/>
            <a:r>
              <a:rPr lang="ru-RU" b="1" dirty="0" smtClean="0"/>
              <a:t>Проект </a:t>
            </a:r>
            <a:r>
              <a:rPr lang="ru-RU" b="1" dirty="0"/>
              <a:t>2.1.1. </a:t>
            </a:r>
            <a:r>
              <a:rPr lang="ru-RU" dirty="0"/>
              <a:t> (продолжается) открыт учебно-научный производственный комплекс 3D моделирования, ведется закупка оборудования и оснащение лабораторий</a:t>
            </a:r>
            <a:r>
              <a:rPr lang="ru-RU" dirty="0" smtClean="0"/>
              <a:t>.</a:t>
            </a:r>
          </a:p>
          <a:p>
            <a:pPr lvl="1"/>
            <a:endParaRPr lang="ru-RU" sz="1600" dirty="0"/>
          </a:p>
          <a:p>
            <a:pPr lvl="1"/>
            <a:r>
              <a:rPr lang="ru-RU" b="1" dirty="0" smtClean="0"/>
              <a:t>Создание и оснащение лабораторий: нефтегазового </a:t>
            </a:r>
            <a:r>
              <a:rPr lang="ru-RU" b="1" dirty="0"/>
              <a:t>хозяйства, </a:t>
            </a:r>
            <a:r>
              <a:rPr lang="ru-RU" b="1" dirty="0" smtClean="0"/>
              <a:t> </a:t>
            </a:r>
            <a:r>
              <a:rPr lang="ru-RU" b="1" dirty="0"/>
              <a:t>новых </a:t>
            </a:r>
            <a:r>
              <a:rPr lang="ru-RU" b="1" dirty="0" smtClean="0"/>
              <a:t>технологий </a:t>
            </a:r>
            <a:r>
              <a:rPr lang="ru-RU" b="1" dirty="0"/>
              <a:t>и материалов, </a:t>
            </a:r>
            <a:r>
              <a:rPr lang="ru-RU" b="1" dirty="0">
                <a:solidFill>
                  <a:prstClr val="black"/>
                </a:solidFill>
              </a:rPr>
              <a:t>кафедры Судебная экспертиза </a:t>
            </a:r>
            <a:r>
              <a:rPr lang="ru-RU" b="1" dirty="0" smtClean="0"/>
              <a:t> </a:t>
            </a:r>
            <a:r>
              <a:rPr lang="ru-RU" b="1" dirty="0"/>
              <a:t>и </a:t>
            </a:r>
            <a:r>
              <a:rPr lang="ru-RU" b="1" dirty="0" smtClean="0"/>
              <a:t>др.</a:t>
            </a:r>
          </a:p>
          <a:p>
            <a:pPr lvl="1"/>
            <a:r>
              <a:rPr lang="ru-RU" b="1" dirty="0" smtClean="0"/>
              <a:t>Проект </a:t>
            </a:r>
            <a:r>
              <a:rPr lang="ru-RU" b="1" dirty="0"/>
              <a:t>2.1.2. </a:t>
            </a:r>
            <a:r>
              <a:rPr lang="ru-RU" dirty="0"/>
              <a:t>(продолжается) ведется закупка оборудования и оснащение лаборатории Нефтегазового хозяйства. </a:t>
            </a:r>
            <a:endParaRPr lang="ru-RU" dirty="0" smtClean="0"/>
          </a:p>
          <a:p>
            <a:pPr lvl="1"/>
            <a:r>
              <a:rPr lang="ru-RU" b="1" dirty="0" smtClean="0"/>
              <a:t>Проект </a:t>
            </a:r>
            <a:r>
              <a:rPr lang="ru-RU" b="1" dirty="0"/>
              <a:t>2.1.3. </a:t>
            </a:r>
            <a:r>
              <a:rPr lang="ru-RU" dirty="0" smtClean="0"/>
              <a:t> </a:t>
            </a:r>
            <a:r>
              <a:rPr lang="ru-RU" dirty="0"/>
              <a:t>(на стадии завершения) произведена закупка оборудования и ведется оснащение лаборатории кафедры Судебная </a:t>
            </a:r>
            <a:r>
              <a:rPr lang="ru-RU" dirty="0" smtClean="0"/>
              <a:t>экспертиза.</a:t>
            </a:r>
          </a:p>
        </p:txBody>
      </p:sp>
    </p:spTree>
    <p:extLst>
      <p:ext uri="{BB962C8B-B14F-4D97-AF65-F5344CB8AC3E}">
        <p14:creationId xmlns:p14="http://schemas.microsoft.com/office/powerpoint/2010/main" val="299638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838200"/>
            <a:ext cx="81534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b="1" dirty="0"/>
              <a:t>Проект 2.4. </a:t>
            </a:r>
            <a:r>
              <a:rPr lang="ru-RU" dirty="0"/>
              <a:t>(продолжается) открыт центр по поддержке технологий и инноваций. Заключено Соглашение с Государственной службой </a:t>
            </a:r>
            <a:endParaRPr lang="ru-RU" dirty="0" smtClean="0"/>
          </a:p>
          <a:p>
            <a:pPr lvl="1"/>
            <a:r>
              <a:rPr lang="ru-RU" dirty="0" smtClean="0"/>
              <a:t>интеллектуальной </a:t>
            </a:r>
            <a:r>
              <a:rPr lang="ru-RU" dirty="0"/>
              <a:t>собственности и инноваций при Правительстве </a:t>
            </a:r>
            <a:r>
              <a:rPr lang="ru-RU" dirty="0" err="1"/>
              <a:t>Кыргызской</a:t>
            </a:r>
            <a:r>
              <a:rPr lang="ru-RU" dirty="0"/>
              <a:t> Республики и проведен совместный тренинг «Поиск патентной информации с использованием международных баз данных</a:t>
            </a:r>
            <a:r>
              <a:rPr lang="ru-RU" dirty="0" smtClean="0"/>
              <a:t>».</a:t>
            </a:r>
          </a:p>
          <a:p>
            <a:pPr lvl="1"/>
            <a:r>
              <a:rPr lang="ru-RU" b="1" dirty="0">
                <a:solidFill>
                  <a:prstClr val="black"/>
                </a:solidFill>
              </a:rPr>
              <a:t>Проект 2.2. </a:t>
            </a:r>
            <a:r>
              <a:rPr lang="ru-RU" dirty="0">
                <a:solidFill>
                  <a:prstClr val="black"/>
                </a:solidFill>
              </a:rPr>
              <a:t>(продолжается) создано и оснащено специализированное конструкторское бюро «Новые технологии для высокогорных карьеров». </a:t>
            </a:r>
            <a:endParaRPr lang="ru-RU" dirty="0" smtClean="0">
              <a:solidFill>
                <a:prstClr val="black"/>
              </a:solidFill>
            </a:endParaRPr>
          </a:p>
          <a:p>
            <a:pPr lvl="1"/>
            <a:endParaRPr lang="ru-RU" sz="1600" dirty="0"/>
          </a:p>
          <a:p>
            <a:pPr lvl="1"/>
            <a:r>
              <a:rPr lang="ru-RU" b="1" dirty="0"/>
              <a:t>Приобретение кластерного </a:t>
            </a:r>
            <a:r>
              <a:rPr lang="ru-RU" b="1" dirty="0" smtClean="0"/>
              <a:t>суперкомпьютера.</a:t>
            </a:r>
          </a:p>
          <a:p>
            <a:pPr lvl="1"/>
            <a:r>
              <a:rPr lang="ru-RU" b="1" dirty="0" smtClean="0"/>
              <a:t>Проект </a:t>
            </a:r>
            <a:r>
              <a:rPr lang="ru-RU" b="1" dirty="0"/>
              <a:t>2.1. </a:t>
            </a:r>
            <a:r>
              <a:rPr lang="ru-RU" dirty="0"/>
              <a:t>( завершен) Приобретена рабочая станция на базе решателей </a:t>
            </a:r>
            <a:r>
              <a:rPr lang="en-US" dirty="0"/>
              <a:t>Tesla K</a:t>
            </a:r>
            <a:r>
              <a:rPr lang="ru-RU" dirty="0"/>
              <a:t>40 и четыре рабочих станции на базе решателей </a:t>
            </a:r>
            <a:r>
              <a:rPr lang="en-US" dirty="0" err="1"/>
              <a:t>Quadro</a:t>
            </a:r>
            <a:r>
              <a:rPr lang="ru-RU" dirty="0"/>
              <a:t> 4200</a:t>
            </a:r>
            <a:r>
              <a:rPr lang="ru-RU" dirty="0" smtClean="0"/>
              <a:t>.</a:t>
            </a:r>
          </a:p>
          <a:p>
            <a:pPr lvl="1"/>
            <a:endParaRPr lang="ru-RU" sz="1600" dirty="0"/>
          </a:p>
          <a:p>
            <a:r>
              <a:rPr lang="ru-RU" b="1" dirty="0"/>
              <a:t>Приобретение коммуникационного </a:t>
            </a:r>
            <a:r>
              <a:rPr lang="ru-RU" b="1" dirty="0" smtClean="0"/>
              <a:t>оборудования.</a:t>
            </a:r>
          </a:p>
          <a:p>
            <a:r>
              <a:rPr lang="ru-RU" b="1" dirty="0" smtClean="0"/>
              <a:t>Проект </a:t>
            </a:r>
            <a:r>
              <a:rPr lang="ru-RU" b="1" dirty="0"/>
              <a:t>2.1.4.</a:t>
            </a:r>
            <a:r>
              <a:rPr lang="ru-RU" dirty="0"/>
              <a:t> (продолжается) компания «</a:t>
            </a:r>
            <a:r>
              <a:rPr lang="ru-RU" dirty="0" err="1"/>
              <a:t>Содекс</a:t>
            </a:r>
            <a:r>
              <a:rPr lang="ru-RU" dirty="0"/>
              <a:t> Трейд» поставила оборудование фирмы </a:t>
            </a:r>
            <a:r>
              <a:rPr lang="ru-RU" dirty="0" err="1"/>
              <a:t>Zy</a:t>
            </a:r>
            <a:r>
              <a:rPr lang="ru-RU" dirty="0"/>
              <a:t> XEL </a:t>
            </a:r>
            <a:r>
              <a:rPr lang="ru-RU" dirty="0" err="1"/>
              <a:t>Limited</a:t>
            </a:r>
            <a:r>
              <a:rPr lang="ru-RU" dirty="0"/>
              <a:t> в комплектации: </a:t>
            </a:r>
            <a:r>
              <a:rPr lang="ru-RU" dirty="0" err="1"/>
              <a:t>Wi-Fi</a:t>
            </a:r>
            <a:r>
              <a:rPr lang="ru-RU" dirty="0"/>
              <a:t> контроллер </a:t>
            </a:r>
            <a:r>
              <a:rPr lang="en-US" dirty="0" err="1"/>
              <a:t>Zy</a:t>
            </a:r>
            <a:r>
              <a:rPr lang="en-US" dirty="0"/>
              <a:t> XELNX C</a:t>
            </a:r>
            <a:r>
              <a:rPr lang="ru-RU" dirty="0"/>
              <a:t>2500 – 1 </a:t>
            </a:r>
            <a:r>
              <a:rPr lang="ru-RU" dirty="0" err="1"/>
              <a:t>шт</a:t>
            </a:r>
            <a:r>
              <a:rPr lang="ru-RU" dirty="0"/>
              <a:t>, беспроводная точка доступа </a:t>
            </a:r>
            <a:r>
              <a:rPr lang="en-US" dirty="0" err="1"/>
              <a:t>Zy</a:t>
            </a:r>
            <a:r>
              <a:rPr lang="en-US" dirty="0"/>
              <a:t> XEL NWA</a:t>
            </a:r>
            <a:r>
              <a:rPr lang="ru-RU" dirty="0"/>
              <a:t>5121-</a:t>
            </a:r>
            <a:r>
              <a:rPr lang="en-US" dirty="0"/>
              <a:t>N</a:t>
            </a:r>
            <a:r>
              <a:rPr lang="ru-RU" dirty="0"/>
              <a:t> - 15 шт. Произведена настройка программного обеспечения.</a:t>
            </a:r>
          </a:p>
        </p:txBody>
      </p:sp>
    </p:spTree>
    <p:extLst>
      <p:ext uri="{BB962C8B-B14F-4D97-AF65-F5344CB8AC3E}">
        <p14:creationId xmlns:p14="http://schemas.microsoft.com/office/powerpoint/2010/main" val="223120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/>
                <a:ea typeface="Times New Roman"/>
              </a:rPr>
              <a:t>Направление 3.</a:t>
            </a:r>
            <a:r>
              <a:rPr lang="ru-RU" sz="2800" dirty="0">
                <a:latin typeface="Times New Roman"/>
                <a:ea typeface="Times New Roman"/>
              </a:rPr>
              <a:t> Подготовка кадров и поддержка программ </a:t>
            </a:r>
            <a:r>
              <a:rPr lang="ru-RU" sz="2800" dirty="0" smtClean="0">
                <a:latin typeface="Times New Roman"/>
                <a:ea typeface="Times New Roman"/>
              </a:rPr>
              <a:t>мобильности (6,0 млн руб.)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676400"/>
            <a:ext cx="89916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r>
              <a:rPr lang="ru-RU" b="1" dirty="0">
                <a:latin typeface="Times New Roman"/>
                <a:ea typeface="Times New Roman"/>
              </a:rPr>
              <a:t>Стажировка АУП и ППС в ведущих вузах России (3 группы</a:t>
            </a:r>
            <a:r>
              <a:rPr lang="ru-RU" b="1" dirty="0" smtClean="0">
                <a:latin typeface="Times New Roman"/>
                <a:ea typeface="Times New Roman"/>
              </a:rPr>
              <a:t>)</a:t>
            </a:r>
            <a:endParaRPr lang="ru-RU" dirty="0" smtClean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r>
              <a:rPr lang="ru-RU" b="1" dirty="0" smtClean="0">
                <a:latin typeface="Times New Roman"/>
                <a:ea typeface="Times New Roman"/>
              </a:rPr>
              <a:t>Проект </a:t>
            </a:r>
            <a:r>
              <a:rPr lang="ru-RU" b="1" dirty="0">
                <a:latin typeface="Times New Roman"/>
                <a:ea typeface="Times New Roman"/>
              </a:rPr>
              <a:t>3.2.1. </a:t>
            </a:r>
            <a:r>
              <a:rPr lang="ru-RU" dirty="0">
                <a:latin typeface="Times New Roman"/>
                <a:ea typeface="Times New Roman"/>
              </a:rPr>
              <a:t>(продолжается) стажировку и повышение квалификации прошли 15 сотрудников университета в городах Томска, Москвы, Калининграда, Санкт-Петербурга, Уфы, Казани</a:t>
            </a:r>
            <a:r>
              <a:rPr lang="ru-RU" b="1" dirty="0">
                <a:latin typeface="Times New Roman"/>
                <a:ea typeface="Times New Roman"/>
              </a:rPr>
              <a:t>. </a:t>
            </a:r>
            <a:endParaRPr lang="ru-RU" b="1" dirty="0" smtClean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r>
              <a:rPr lang="ru-RU" b="1" dirty="0" smtClean="0">
                <a:latin typeface="Times New Roman"/>
                <a:ea typeface="Times New Roman"/>
              </a:rPr>
              <a:t>Проект </a:t>
            </a:r>
            <a:r>
              <a:rPr lang="ru-RU" b="1" dirty="0">
                <a:latin typeface="Times New Roman"/>
                <a:ea typeface="Times New Roman"/>
              </a:rPr>
              <a:t>3.2.2.</a:t>
            </a:r>
            <a:r>
              <a:rPr lang="ru-RU" dirty="0">
                <a:latin typeface="Times New Roman"/>
                <a:ea typeface="Times New Roman"/>
              </a:rPr>
              <a:t> (продолжается) 19 студентов и 1 магистрант принимали участие в программе академической мобильности (Турция, Южная Корея, Россия, Казахстан, Япония, Таджикистан). КРСУ принимал на своей базе 50 студентов из России, Казахстана и Таджикистана</a:t>
            </a:r>
            <a:r>
              <a:rPr lang="ru-RU" dirty="0" smtClean="0">
                <a:latin typeface="Times New Roman"/>
                <a:ea typeface="Times New Roman"/>
              </a:rPr>
              <a:t>.</a:t>
            </a:r>
          </a:p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endParaRPr lang="ru-RU" sz="1600" dirty="0">
              <a:latin typeface="Times New Roman"/>
              <a:ea typeface="Times New Roman"/>
            </a:endParaRPr>
          </a:p>
          <a:p>
            <a:pPr marL="355600"/>
            <a:r>
              <a:rPr lang="ru-RU" b="1" dirty="0" smtClean="0">
                <a:latin typeface="Times New Roman"/>
                <a:ea typeface="Times New Roman"/>
              </a:rPr>
              <a:t>Приглашение </a:t>
            </a:r>
            <a:r>
              <a:rPr lang="ru-RU" b="1" dirty="0">
                <a:latin typeface="Times New Roman"/>
                <a:ea typeface="Times New Roman"/>
              </a:rPr>
              <a:t>профессоров ведущих </a:t>
            </a:r>
            <a:r>
              <a:rPr lang="ru-RU" b="1" dirty="0" smtClean="0">
                <a:latin typeface="Times New Roman"/>
                <a:ea typeface="Times New Roman"/>
              </a:rPr>
              <a:t>вузов.</a:t>
            </a:r>
          </a:p>
          <a:p>
            <a:pPr marL="355600"/>
            <a:r>
              <a:rPr lang="ru-RU" b="1" dirty="0" smtClean="0">
                <a:latin typeface="Times New Roman"/>
                <a:ea typeface="Times New Roman"/>
              </a:rPr>
              <a:t>Проект </a:t>
            </a:r>
            <a:r>
              <a:rPr lang="ru-RU" b="1" dirty="0">
                <a:latin typeface="Times New Roman"/>
                <a:ea typeface="Times New Roman"/>
              </a:rPr>
              <a:t>3.2. </a:t>
            </a:r>
            <a:r>
              <a:rPr lang="ru-RU" dirty="0">
                <a:latin typeface="Times New Roman"/>
                <a:ea typeface="Times New Roman"/>
              </a:rPr>
              <a:t> (продолжается) более 10 ведущих ученых и политических деятелей Из России, Германии, Индии принимали участие в чтении лекций, консультаций, работе научных конференций КРСУ</a:t>
            </a:r>
            <a:r>
              <a:rPr lang="ru-RU" dirty="0" smtClean="0">
                <a:latin typeface="Times New Roman"/>
                <a:ea typeface="Times New Roman"/>
              </a:rPr>
              <a:t>.</a:t>
            </a:r>
          </a:p>
          <a:p>
            <a:pPr marL="355600"/>
            <a:r>
              <a:rPr lang="ru-RU" dirty="0" smtClean="0">
                <a:latin typeface="Times New Roman"/>
              </a:rPr>
              <a:t>Более 20 сотрудников ППС принимали участие в работе Международных конференциях, семинарах, симпозиумах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01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/>
                <a:ea typeface="Times New Roman"/>
              </a:rPr>
              <a:t>Направление 4.</a:t>
            </a:r>
            <a:r>
              <a:rPr lang="ru-RU" sz="3200" dirty="0">
                <a:latin typeface="Times New Roman"/>
                <a:ea typeface="Times New Roman"/>
              </a:rPr>
              <a:t> Совершенствование системы управления </a:t>
            </a:r>
            <a:r>
              <a:rPr lang="ru-RU" sz="3200" dirty="0" smtClean="0">
                <a:latin typeface="Times New Roman"/>
                <a:ea typeface="Times New Roman"/>
              </a:rPr>
              <a:t>университетом (План 18,0 млн руб.)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447800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b="1" dirty="0"/>
              <a:t>Модернизация корпоративной информационной </a:t>
            </a:r>
            <a:r>
              <a:rPr lang="ru-RU" b="1" dirty="0" smtClean="0"/>
              <a:t>сети</a:t>
            </a:r>
          </a:p>
          <a:p>
            <a:pPr lvl="1"/>
            <a:r>
              <a:rPr lang="ru-RU" b="1" dirty="0" smtClean="0"/>
              <a:t>Проект </a:t>
            </a:r>
            <a:r>
              <a:rPr lang="ru-RU" b="1" dirty="0"/>
              <a:t>4.2.</a:t>
            </a:r>
            <a:r>
              <a:rPr lang="ru-RU" dirty="0"/>
              <a:t> (продолжается) Произведена закупка и монтаж оборудования и включение его в сеть КРСУ, установка базового ПО (гипервизора), установка виртуальных серверов. Принято предложение от компании </a:t>
            </a:r>
            <a:r>
              <a:rPr lang="en-US" dirty="0"/>
              <a:t>FTTH</a:t>
            </a:r>
            <a:r>
              <a:rPr lang="ru-RU" dirty="0"/>
              <a:t>-</a:t>
            </a:r>
            <a:r>
              <a:rPr lang="en-US" dirty="0"/>
              <a:t>CHINA LIMITED</a:t>
            </a:r>
            <a:r>
              <a:rPr lang="ru-RU" dirty="0"/>
              <a:t> по приобретению оборудования конфигурации: </a:t>
            </a:r>
            <a:r>
              <a:rPr lang="en-US" dirty="0"/>
              <a:t>Fujitsu BX</a:t>
            </a:r>
            <a:r>
              <a:rPr lang="ru-RU" dirty="0"/>
              <a:t>900 +  6 </a:t>
            </a:r>
            <a:r>
              <a:rPr lang="en-US" dirty="0"/>
              <a:t>Blades DX</a:t>
            </a:r>
            <a:r>
              <a:rPr lang="ru-RU" dirty="0"/>
              <a:t>924 + </a:t>
            </a:r>
            <a:r>
              <a:rPr lang="en-US" dirty="0"/>
              <a:t>NetApp Storage FAS</a:t>
            </a:r>
            <a:r>
              <a:rPr lang="ru-RU" dirty="0"/>
              <a:t>2554.</a:t>
            </a:r>
            <a:endParaRPr lang="ru-RU" sz="1600" dirty="0"/>
          </a:p>
          <a:p>
            <a:pPr lvl="1"/>
            <a:r>
              <a:rPr lang="ru-RU" b="1" dirty="0"/>
              <a:t>Развитие спортивной и оздоровительной </a:t>
            </a:r>
            <a:r>
              <a:rPr lang="ru-RU" b="1" dirty="0" smtClean="0"/>
              <a:t>структуры</a:t>
            </a:r>
          </a:p>
          <a:p>
            <a:pPr lvl="1"/>
            <a:r>
              <a:rPr lang="ru-RU" b="1" dirty="0" smtClean="0"/>
              <a:t>Проект </a:t>
            </a:r>
            <a:r>
              <a:rPr lang="ru-RU" b="1" dirty="0"/>
              <a:t>4.3.1.</a:t>
            </a:r>
            <a:r>
              <a:rPr lang="ru-RU" dirty="0"/>
              <a:t> (продолжается) закуплено оборудование и проводится строительство современного футбольного поля с искусственным покрытием. Проведена модернизация спортивного зала на </a:t>
            </a:r>
            <a:r>
              <a:rPr lang="ru-RU" dirty="0" err="1"/>
              <a:t>ФАДиС</a:t>
            </a:r>
            <a:r>
              <a:rPr lang="ru-RU" dirty="0"/>
              <a:t>.</a:t>
            </a:r>
            <a:endParaRPr lang="ru-RU" sz="1600" dirty="0"/>
          </a:p>
          <a:p>
            <a:pPr marL="273050"/>
            <a:r>
              <a:rPr lang="ru-RU" b="1" dirty="0"/>
              <a:t>Создание проектного офиса управления программой </a:t>
            </a:r>
            <a:r>
              <a:rPr lang="ru-RU" b="1" dirty="0" smtClean="0"/>
              <a:t>развития</a:t>
            </a:r>
          </a:p>
          <a:p>
            <a:pPr marL="273050"/>
            <a:r>
              <a:rPr lang="ru-RU" b="1" dirty="0" smtClean="0"/>
              <a:t>Проект </a:t>
            </a:r>
            <a:r>
              <a:rPr lang="ru-RU" b="1" dirty="0"/>
              <a:t>4.4.</a:t>
            </a:r>
            <a:r>
              <a:rPr lang="ru-RU" dirty="0"/>
              <a:t> (продолжается) открыт и оснащен Проектный офис управления Программой развития КРСУ. Разработана информационная система управления проектами Программы развития, которая автоматизирует деятельность Проектного офиса по планированию, мониторингу проектов в режиме реального времени с использованием </a:t>
            </a:r>
            <a:r>
              <a:rPr lang="ru-RU" dirty="0" err="1"/>
              <a:t>web</a:t>
            </a:r>
            <a:r>
              <a:rPr lang="ru-RU" dirty="0"/>
              <a:t>-технологий и методов современного менеджмента. П</a:t>
            </a:r>
            <a:r>
              <a:rPr lang="ru-MO" dirty="0" err="1"/>
              <a:t>роведены</a:t>
            </a:r>
            <a:r>
              <a:rPr lang="ru-MO" dirty="0"/>
              <a:t> разработки </a:t>
            </a:r>
            <a:r>
              <a:rPr lang="ru-RU" dirty="0"/>
              <a:t>проектно-сметной документации студенческого общежития на 500 мест, учебного корпуса для медицинского факультета на 1500 студентов, конференц-зала и помещения для ЦПТИ. 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14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38328"/>
            <a:ext cx="8686800" cy="1252728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/>
                <a:ea typeface="Times New Roman"/>
              </a:rPr>
              <a:t>Направление 5.</a:t>
            </a:r>
            <a:r>
              <a:rPr lang="ru-RU" sz="2800" dirty="0">
                <a:latin typeface="Times New Roman"/>
                <a:ea typeface="Times New Roman"/>
              </a:rPr>
              <a:t> Проведение значимых общественных мероприятий и определенных </a:t>
            </a:r>
            <a:r>
              <a:rPr lang="ru-RU" sz="2800" dirty="0" smtClean="0">
                <a:latin typeface="Times New Roman"/>
                <a:ea typeface="Times New Roman"/>
              </a:rPr>
              <a:t>акций (8,0 млн руб.)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6200" y="1676400"/>
            <a:ext cx="9067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Разработка сайта (портала) </a:t>
            </a:r>
            <a:r>
              <a:rPr lang="ru-RU" b="1" dirty="0" smtClean="0"/>
              <a:t>университет</a:t>
            </a:r>
            <a:r>
              <a:rPr lang="ru-RU" dirty="0" smtClean="0"/>
              <a:t>а</a:t>
            </a:r>
          </a:p>
          <a:p>
            <a:r>
              <a:rPr lang="ru-RU" b="1" dirty="0" smtClean="0"/>
              <a:t>Проект </a:t>
            </a:r>
            <a:r>
              <a:rPr lang="ru-RU" b="1" dirty="0"/>
              <a:t>5.1.</a:t>
            </a:r>
            <a:r>
              <a:rPr lang="ru-RU" dirty="0"/>
              <a:t> (продолжается) ведется работа по созданию информационного Портала КРСУ, по составлению базы данных</a:t>
            </a:r>
            <a:r>
              <a:rPr lang="ru-RU" b="1" dirty="0"/>
              <a:t> </a:t>
            </a:r>
            <a:r>
              <a:rPr lang="ru-RU" dirty="0"/>
              <a:t>и наполнению её содержанием. Приобретено программно-методическое обеспечение «Информационный модуль </a:t>
            </a:r>
            <a:r>
              <a:rPr lang="ru-RU" dirty="0" smtClean="0"/>
              <a:t>сайта».</a:t>
            </a:r>
            <a:endParaRPr lang="ru-RU" sz="1600" dirty="0"/>
          </a:p>
          <a:p>
            <a:pPr lvl="1"/>
            <a:r>
              <a:rPr lang="ru-RU" b="1" dirty="0"/>
              <a:t>Проведение общественных мероприятий по популяризации русского языка (издание литературы, журнала и газеты</a:t>
            </a:r>
            <a:r>
              <a:rPr lang="ru-RU" b="1" dirty="0" smtClean="0"/>
              <a:t>).</a:t>
            </a:r>
          </a:p>
          <a:p>
            <a:pPr lvl="1"/>
            <a:r>
              <a:rPr lang="ru-RU" b="1" dirty="0" smtClean="0"/>
              <a:t>Проект </a:t>
            </a:r>
            <a:r>
              <a:rPr lang="ru-RU" b="1" dirty="0"/>
              <a:t>5.2. </a:t>
            </a:r>
            <a:r>
              <a:rPr lang="ru-RU" dirty="0"/>
              <a:t>(продолжается) проводится работа по адаптации к региональным условиям учебников русского языка по договору с издательством «Просвещение» (Россия) для средней русскоязычной школы в </a:t>
            </a:r>
            <a:r>
              <a:rPr lang="ru-RU" dirty="0" err="1" smtClean="0"/>
              <a:t>Кыргызской</a:t>
            </a:r>
            <a:r>
              <a:rPr lang="ru-RU" dirty="0" smtClean="0"/>
              <a:t> </a:t>
            </a:r>
            <a:r>
              <a:rPr lang="ru-RU" dirty="0"/>
              <a:t>Республике. </a:t>
            </a:r>
            <a:r>
              <a:rPr lang="ru-RU" dirty="0" smtClean="0"/>
              <a:t>Проведена </a:t>
            </a:r>
            <a:r>
              <a:rPr lang="ru-RU" dirty="0"/>
              <a:t>модернизация полиграфической базы с целью повышения качества изданий университета</a:t>
            </a:r>
            <a:r>
              <a:rPr lang="ru-RU" dirty="0" smtClean="0"/>
              <a:t>.</a:t>
            </a:r>
            <a:endParaRPr lang="ru-RU" sz="1600" dirty="0"/>
          </a:p>
          <a:p>
            <a:r>
              <a:rPr lang="ru-RU" b="1" dirty="0"/>
              <a:t>Создание центра русского </a:t>
            </a:r>
            <a:r>
              <a:rPr lang="ru-RU" b="1" dirty="0" smtClean="0"/>
              <a:t>языка</a:t>
            </a:r>
          </a:p>
          <a:p>
            <a:r>
              <a:rPr lang="ru-RU" b="1" dirty="0" smtClean="0"/>
              <a:t>Проект </a:t>
            </a:r>
            <a:r>
              <a:rPr lang="ru-RU" b="1" dirty="0"/>
              <a:t>5.3. </a:t>
            </a:r>
            <a:r>
              <a:rPr lang="ru-RU" dirty="0"/>
              <a:t>(продолжается) открыт центр Русского языка. Проводится оснащение центра необходимым оборудованием (компьютерный и лингафонный классы), проводится закупка оборудования </a:t>
            </a:r>
            <a:r>
              <a:rPr lang="ru-RU" dirty="0" smtClean="0"/>
              <a:t>и </a:t>
            </a:r>
            <a:r>
              <a:rPr lang="ru-RU" dirty="0"/>
              <a:t>ремонт. На базе центра планируется проводить тестирование по русскому языку для получения гражданства РФ Тестирование трудовых мигрантов по русскому языку, истории и основам законодательства РФ, тестирование по русскому языку для получения гражданства РФ. </a:t>
            </a:r>
          </a:p>
        </p:txBody>
      </p:sp>
    </p:spTree>
    <p:extLst>
      <p:ext uri="{BB962C8B-B14F-4D97-AF65-F5344CB8AC3E}">
        <p14:creationId xmlns:p14="http://schemas.microsoft.com/office/powerpoint/2010/main" val="71747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Desktop\Презентации_\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0"/>
            <a:ext cx="46482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286000"/>
            <a:ext cx="1066800" cy="15240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СП</a:t>
            </a:r>
            <a:endParaRPr lang="ru-RU" dirty="0"/>
          </a:p>
        </p:txBody>
      </p:sp>
      <p:pic>
        <p:nvPicPr>
          <p:cNvPr id="5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1" t="6397" r="5551" b="6397"/>
          <a:stretch/>
        </p:blipFill>
        <p:spPr bwMode="auto">
          <a:xfrm>
            <a:off x="990599" y="404663"/>
            <a:ext cx="2438401" cy="2262337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76200" y="2873276"/>
            <a:ext cx="47243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 smtClean="0">
                <a:solidFill>
                  <a:srgbClr val="0070C0"/>
                </a:solidFill>
                <a:latin typeface="Arial Black" pitchFamily="34" charset="0"/>
              </a:rPr>
              <a:t>Добро</a:t>
            </a:r>
          </a:p>
          <a:p>
            <a:pPr algn="ctr"/>
            <a:r>
              <a:rPr lang="ru-RU" sz="4800" dirty="0" smtClean="0">
                <a:solidFill>
                  <a:srgbClr val="0070C0"/>
                </a:solidFill>
                <a:latin typeface="Arial Black" pitchFamily="34" charset="0"/>
              </a:rPr>
              <a:t>пожаловать в КРСУ</a:t>
            </a:r>
            <a:endParaRPr lang="ru-RU" sz="4800" dirty="0">
              <a:solidFill>
                <a:srgbClr val="0070C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91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Другая 2">
      <a:majorFont>
        <a:latin typeface="Constantia"/>
        <a:ea typeface=""/>
        <a:cs typeface=""/>
      </a:majorFont>
      <a:minorFont>
        <a:latin typeface="Cambria"/>
        <a:ea typeface=""/>
        <a:cs typeface="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6174</TotalTime>
  <Words>1909</Words>
  <Application>Microsoft Office PowerPoint</Application>
  <PresentationFormat>Экран (4:3)</PresentationFormat>
  <Paragraphs>315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Волна</vt:lpstr>
      <vt:lpstr>Презентация PowerPoint</vt:lpstr>
      <vt:lpstr>КРСУ сегодня</vt:lpstr>
      <vt:lpstr>Презентация PowerPoint</vt:lpstr>
      <vt:lpstr>Презентация PowerPoint</vt:lpstr>
      <vt:lpstr>СТРАТЕГИЧЕСКИЕ И ТАКТИЧЕСКИЕ ЦЕЛИ КРСУ </vt:lpstr>
      <vt:lpstr>КЛЮЧЕВЫЕ ПРОЕКТЫ ПРОГРАММЫ РАЗВИТИЯ: 1. Сохранение и укрепление русскоязычного образования       в Центральной Азии</vt:lpstr>
      <vt:lpstr>Презентация PowerPoint</vt:lpstr>
      <vt:lpstr>Презентация PowerPoint</vt:lpstr>
      <vt:lpstr>Презентация PowerPoint</vt:lpstr>
      <vt:lpstr>«Дорожная  карта»  развития Кыргызско-Российского Славянского университета  имени первого Президента Российской Федерации Б.Н. Ельцина</vt:lpstr>
      <vt:lpstr>РАЗВИТИЕ ОБРАЗОВАТЕЛЬНОЙ  ДЕЯТЕЛЬНОСТИ</vt:lpstr>
      <vt:lpstr>РАЗВИТИЕ НИОКР и ТР</vt:lpstr>
      <vt:lpstr>ПОДГОТОВКА КАДРОВ И ПОДДЕРЖКА ПРОГРАММ МОБИЛЬНОСТИ</vt:lpstr>
      <vt:lpstr>СОВЕРШЕСТВОВАНИЕ СИСТЕМЫ УПРАВЛЕНИЯ, ИНФРАСТРУКТУРЫ И ФИНАНСОВОЙ ДЕЯТЕЛЬНОСТИ УНИВЕРСИТЕТА</vt:lpstr>
      <vt:lpstr>ПРОВЕДЕНИЕ ЗНАЧИМЫХ  ОБЩЕСТВЕННЫХ МЕРОПРИЯТИ и PR</vt:lpstr>
      <vt:lpstr>ПЛАН, ФИНАНСИРОВАНИЕ И РЕАЛИЗАЦИЯ  ПРОГРАММЫ РАЗВИТИЯ КРСУ НА 2014 г. Направление 1. Развитие образовательной деятельности. ( План 6,0 млн руб.)</vt:lpstr>
      <vt:lpstr>Направление 2. Развитие НИОКР  (План 32,0 млн руб.)</vt:lpstr>
      <vt:lpstr>Презентация PowerPoint</vt:lpstr>
      <vt:lpstr>Направление 3. Подготовка кадров и поддержка программ мобильности (6,0 млн руб.)</vt:lpstr>
      <vt:lpstr>Направление 4. Совершенствование системы управления университетом (План 18,0 млн руб.)</vt:lpstr>
      <vt:lpstr>Направление 5. Проведение значимых общественных мероприятий и определенных акций (8,0 млн руб.)</vt:lpstr>
      <vt:lpstr>СП</vt:lpstr>
    </vt:vector>
  </TitlesOfParts>
  <Company>КРСУ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Admin</cp:lastModifiedBy>
  <cp:revision>420</cp:revision>
  <cp:lastPrinted>2015-03-03T04:16:01Z</cp:lastPrinted>
  <dcterms:created xsi:type="dcterms:W3CDTF">2011-09-14T03:53:14Z</dcterms:created>
  <dcterms:modified xsi:type="dcterms:W3CDTF">2015-04-02T12:42:49Z</dcterms:modified>
</cp:coreProperties>
</file>