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17"/>
  </p:notesMasterIdLst>
  <p:sldIdLst>
    <p:sldId id="388" r:id="rId2"/>
    <p:sldId id="389" r:id="rId3"/>
    <p:sldId id="394" r:id="rId4"/>
    <p:sldId id="391" r:id="rId5"/>
    <p:sldId id="379" r:id="rId6"/>
    <p:sldId id="380" r:id="rId7"/>
    <p:sldId id="392" r:id="rId8"/>
    <p:sldId id="381" r:id="rId9"/>
    <p:sldId id="383" r:id="rId10"/>
    <p:sldId id="384" r:id="rId11"/>
    <p:sldId id="385" r:id="rId12"/>
    <p:sldId id="393" r:id="rId13"/>
    <p:sldId id="386" r:id="rId14"/>
    <p:sldId id="387" r:id="rId15"/>
    <p:sldId id="368" r:id="rId16"/>
  </p:sldIdLst>
  <p:sldSz cx="9144000" cy="6858000" type="screen4x3"/>
  <p:notesSz cx="6735763" cy="98694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50" autoAdjust="0"/>
    <p:restoredTop sz="99712" autoAdjust="0"/>
  </p:normalViewPr>
  <p:slideViewPr>
    <p:cSldViewPr>
      <p:cViewPr>
        <p:scale>
          <a:sx n="80" d="100"/>
          <a:sy n="80" d="100"/>
        </p:scale>
        <p:origin x="-1182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413" cy="4940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40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64268-AAD2-41F6-8F9D-0D724A93F770}" type="datetimeFigureOut">
              <a:rPr lang="ru-RU" smtClean="0"/>
              <a:t>12.02.2016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687727"/>
            <a:ext cx="5389563" cy="44415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3856"/>
            <a:ext cx="2919413" cy="4940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3856"/>
            <a:ext cx="2919412" cy="4940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65EE4-EE6B-4A37-B18E-2DEAC6389A4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620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E18A433B-89FD-4567-928B-7FAFE9011FE9}" type="datetimeFigureOut">
              <a:rPr lang="ru-RU" smtClean="0"/>
              <a:pPr/>
              <a:t>12.02.2016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6643CB1-6B2E-4E90-8D45-90167F15C7E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367" y="3174"/>
            <a:ext cx="9241367" cy="693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10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" y="3174"/>
            <a:ext cx="9139767" cy="685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046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33" y="0"/>
            <a:ext cx="9148233" cy="686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32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-152400"/>
            <a:ext cx="8839200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446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1219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финансовых  средств </a:t>
            </a:r>
            <a:b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по </a:t>
            </a:r>
            <a:r>
              <a:rPr lang="ru-RU" b="1" dirty="0">
                <a:latin typeface="Tahoma" pitchFamily="34" charset="0"/>
                <a:ea typeface="Tahoma" pitchFamily="34" charset="0"/>
                <a:cs typeface="Tahoma" pitchFamily="34" charset="0"/>
              </a:rPr>
              <a:t>направлениям деятельности </a:t>
            </a:r>
            <a:r>
              <a:rPr lang="ru-RU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на 2015 год</a:t>
            </a:r>
            <a:endParaRPr lang="ru-RU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19200" y="0"/>
            <a:ext cx="7620000" cy="1481328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«Дорожная  карта»  </a:t>
            </a:r>
            <a:r>
              <a:rPr lang="ru-RU" sz="2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Программы развития</a:t>
            </a: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20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Кыргызско-Российского Славянского университета </a:t>
            </a:r>
            <a: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имени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первого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Президента </a:t>
            </a:r>
            <a:r>
              <a:rPr lang="ru-RU" sz="1800" b="1" dirty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Российской Федерации Б.Н. </a:t>
            </a:r>
            <a:r>
              <a:rPr lang="ru-RU" sz="1800" b="1" dirty="0" smtClean="0">
                <a:solidFill>
                  <a:schemeClr val="bg1"/>
                </a:solidFill>
                <a:latin typeface="Arial" pitchFamily="34" charset="0"/>
                <a:ea typeface="Tahoma" pitchFamily="34" charset="0"/>
                <a:cs typeface="Arial" pitchFamily="34" charset="0"/>
              </a:rPr>
              <a:t>Ельцина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51" t="6397" r="5551" b="6397"/>
          <a:stretch/>
        </p:blipFill>
        <p:spPr bwMode="auto">
          <a:xfrm>
            <a:off x="304800" y="271805"/>
            <a:ext cx="864096" cy="871195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880942"/>
              </p:ext>
            </p:extLst>
          </p:nvPr>
        </p:nvGraphicFramePr>
        <p:xfrm>
          <a:off x="152400" y="2057400"/>
          <a:ext cx="8839200" cy="4349901"/>
        </p:xfrm>
        <a:graphic>
          <a:graphicData uri="http://schemas.openxmlformats.org/drawingml/2006/table">
            <a:tbl>
              <a:tblPr firstRow="1" firstCol="1" bandRow="1" bandCol="1">
                <a:tableStyleId>{BC89EF96-8CEA-46FF-86C4-4CE0E7609802}</a:tableStyleId>
              </a:tblPr>
              <a:tblGrid>
                <a:gridCol w="789176"/>
                <a:gridCol w="3984807"/>
                <a:gridCol w="907451"/>
                <a:gridCol w="1024166"/>
                <a:gridCol w="1219200"/>
                <a:gridCol w="914400"/>
              </a:tblGrid>
              <a:tr h="685800"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№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kern="1200" dirty="0" smtClean="0">
                          <a:effectLst/>
                        </a:rPr>
                        <a:t>Мероприятия</a:t>
                      </a:r>
                      <a:endParaRPr lang="ru-RU" sz="2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kern="1200" dirty="0">
                          <a:effectLst/>
                        </a:rPr>
                        <a:t>Финансирование (</a:t>
                      </a:r>
                      <a:r>
                        <a:rPr lang="ru-RU" sz="2000" kern="1200" dirty="0" smtClean="0">
                          <a:effectLst/>
                        </a:rPr>
                        <a:t>млн.  </a:t>
                      </a:r>
                      <a:r>
                        <a:rPr lang="ru-RU" sz="2000" kern="1200" dirty="0">
                          <a:effectLst/>
                        </a:rPr>
                        <a:t>руб</a:t>
                      </a:r>
                      <a:r>
                        <a:rPr lang="ru-RU" sz="2000" kern="1200" dirty="0" smtClean="0">
                          <a:effectLst/>
                        </a:rPr>
                        <a:t>.) </a:t>
                      </a:r>
                      <a:r>
                        <a:rPr lang="ru-RU" sz="2000" kern="1200" dirty="0">
                          <a:effectLst/>
                        </a:rPr>
                        <a:t/>
                      </a:r>
                      <a:br>
                        <a:rPr lang="ru-RU" sz="2000" kern="1200" dirty="0">
                          <a:effectLst/>
                        </a:rPr>
                      </a:b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95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effectLst/>
                        </a:rPr>
                        <a:t>План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Фактически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Софинан-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сирование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Общая сумма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53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образовательной деятельности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3,5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135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Развитие </a:t>
                      </a:r>
                      <a:r>
                        <a:rPr lang="ru-RU" sz="1600" kern="1200" dirty="0" smtClean="0">
                          <a:effectLst/>
                        </a:rPr>
                        <a:t>НИОКР и ТР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30,0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24,5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10,0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34,5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6270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III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Подготовка кадров и поддержка программ мобильности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3,9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1,0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4,9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7767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IV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Совершенствование системы управления, инфраструктуры и финансовой деятельности университета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4,0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6,0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10,0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03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</a:t>
                      </a:r>
                      <a:endParaRPr lang="ru-RU" sz="1600" dirty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effectLst/>
                        </a:rPr>
                        <a:t>Проведение значимых общественных мероприятий и определенных акций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5,0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3,4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6,4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391877">
                <a:tc gridSpan="2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        ИТОГО</a:t>
                      </a:r>
                      <a:r>
                        <a:rPr lang="ru-RU" sz="1600" b="0" kern="1200" dirty="0" smtClean="0">
                          <a:effectLst/>
                        </a:rPr>
                        <a:t>:  </a:t>
                      </a:r>
                      <a:endParaRPr lang="ru-RU" sz="1600" b="0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kern="1200" dirty="0" smtClean="0">
                          <a:effectLst/>
                        </a:rPr>
                        <a:t>50,0</a:t>
                      </a:r>
                      <a:endParaRPr lang="ru-RU" sz="1600" b="1" i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38,3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effectLst/>
                        </a:rPr>
                        <a:t>20,0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kern="120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+mn-cs"/>
                        </a:rPr>
                        <a:t>58,3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991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133600"/>
          </a:xfrm>
        </p:spPr>
        <p:txBody>
          <a:bodyPr>
            <a:noAutofit/>
          </a:bodyPr>
          <a:lstStyle/>
          <a:p>
            <a:pPr>
              <a:spcAft>
                <a:spcPts val="0"/>
              </a:spcAft>
            </a:pPr>
            <a:r>
              <a:rPr lang="ru-RU" sz="4000" dirty="0" smtClean="0"/>
              <a:t>Выполнение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3200" b="1" dirty="0"/>
              <a:t>Программы развития КРСУ </a:t>
            </a:r>
            <a:r>
              <a:rPr lang="ru-RU" sz="3200" b="1" dirty="0" smtClean="0"/>
              <a:t>на 2015 год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>
                <a:solidFill>
                  <a:schemeClr val="tx1"/>
                </a:solidFill>
                <a:latin typeface="Times New Roman"/>
                <a:ea typeface="Times New Roman"/>
              </a:rPr>
              <a:t>Направление 1.</a:t>
            </a:r>
            <a:r>
              <a:rPr lang="ru-RU" sz="2800" dirty="0">
                <a:solidFill>
                  <a:schemeClr val="tx1"/>
                </a:solidFill>
                <a:latin typeface="Times New Roman"/>
                <a:ea typeface="Times New Roman"/>
              </a:rPr>
              <a:t> Развитие образовательной </a:t>
            </a:r>
            <a:r>
              <a:rPr lang="ru-RU" sz="2800" dirty="0" smtClean="0">
                <a:solidFill>
                  <a:schemeClr val="tx1"/>
                </a:solidFill>
                <a:latin typeface="Times New Roman"/>
                <a:ea typeface="Times New Roman"/>
              </a:rPr>
              <a:t>деятельности. </a:t>
            </a:r>
            <a:endParaRPr lang="ru-RU" sz="2400" dirty="0">
              <a:solidFill>
                <a:schemeClr val="tx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5192516"/>
              </p:ext>
            </p:extLst>
          </p:nvPr>
        </p:nvGraphicFramePr>
        <p:xfrm>
          <a:off x="152400" y="2057400"/>
          <a:ext cx="8839200" cy="4389120"/>
        </p:xfrm>
        <a:graphic>
          <a:graphicData uri="http://schemas.openxmlformats.org/drawingml/2006/table">
            <a:tbl>
              <a:tblPr firstRow="1" firstCol="1" bandRow="1"/>
              <a:tblGrid>
                <a:gridCol w="8839200"/>
              </a:tblGrid>
              <a:tr h="4267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Совершенствование образовательной деятельности по 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основным 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образовательным программам</a:t>
                      </a: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1.1.1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(Завершен) Проведена независимая общественная аккредитация 14 (4)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  образовательных программ по направлениям «Экономика» и «Менеджмент» (бакалавр, магистратур). </a:t>
                      </a:r>
                      <a:r>
                        <a:rPr lang="ru-RU" sz="2000" i="1" dirty="0" smtClean="0">
                          <a:effectLst/>
                          <a:latin typeface="Times New Roman"/>
                          <a:ea typeface="Times New Roman"/>
                        </a:rPr>
                        <a:t>Протокол Заседания Аккредитационного совета Ассоциации Менеджеров № 10 от 27.11.2015г.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1.1.2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(Выполнен) Разработаны 12 (2) сетевых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образовательных программ совместно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ведущими университетами России: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РУДН, НГУ, ТПУ,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ИТМО, МГИМО,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Calibri"/>
                        </a:rPr>
                        <a:t> Университет ШОС. </a:t>
                      </a:r>
                      <a:endParaRPr lang="ru-RU" sz="20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1.1.3. (Продолжается) Ведется работа по созданию электронного библиотечного комплекса. З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Times New Roman"/>
                        </a:rPr>
                        <a:t>аключен Договор  № 18/12  от 18.12.2015 года по предоставлению доступа к электронным изданиям Электронно-библиотечной системе издательства «Лань».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390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/>
              <a:t>Продолжение  выполнения</a:t>
            </a:r>
            <a:r>
              <a:rPr lang="ru-RU" sz="4000" dirty="0"/>
              <a:t/>
            </a:r>
            <a:br>
              <a:rPr lang="ru-RU" sz="4000" dirty="0"/>
            </a:br>
            <a:r>
              <a:rPr lang="ru-RU" sz="3200" b="1" dirty="0"/>
              <a:t>Программы развития КРСУ на 2015 год</a:t>
            </a:r>
            <a:r>
              <a:rPr lang="ru-RU" sz="3200" dirty="0"/>
              <a:t/>
            </a:r>
            <a:br>
              <a:rPr lang="ru-RU" sz="3200" dirty="0"/>
            </a:br>
            <a:r>
              <a:rPr lang="ru-RU" sz="2800" b="1" dirty="0">
                <a:solidFill>
                  <a:prstClr val="black"/>
                </a:solidFill>
                <a:latin typeface="Times New Roman"/>
                <a:ea typeface="Times New Roman"/>
              </a:rPr>
              <a:t>Направление 1.</a:t>
            </a:r>
            <a:r>
              <a:rPr lang="ru-RU" sz="2800" dirty="0">
                <a:solidFill>
                  <a:prstClr val="black"/>
                </a:solidFill>
                <a:latin typeface="Times New Roman"/>
                <a:ea typeface="Times New Roman"/>
              </a:rPr>
              <a:t> Развитие образовательной деятельности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926730"/>
              </p:ext>
            </p:extLst>
          </p:nvPr>
        </p:nvGraphicFramePr>
        <p:xfrm>
          <a:off x="228600" y="1676400"/>
          <a:ext cx="8839200" cy="5817288"/>
        </p:xfrm>
        <a:graphic>
          <a:graphicData uri="http://schemas.openxmlformats.org/drawingml/2006/table">
            <a:tbl>
              <a:tblPr firstRow="1" firstCol="1" bandRow="1"/>
              <a:tblGrid>
                <a:gridCol w="8839200"/>
              </a:tblGrid>
              <a:tr h="1600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Развитие системы дополнительного профессионального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образования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: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1.2.1.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(Выполнен) </a:t>
                      </a:r>
                      <a:r>
                        <a:rPr lang="ru-RU" sz="1600" dirty="0" smtClean="0">
                          <a:effectLst/>
                        </a:rPr>
                        <a:t>Проведена работа по формированию контента реализации 6 (5)    ДОП: «Иностранные языки в профессиональной коммуникации», «Преподаватель высшей школы» «Современные </a:t>
                      </a:r>
                      <a:r>
                        <a:rPr lang="en-US" sz="1600" dirty="0" smtClean="0">
                          <a:effectLst/>
                        </a:rPr>
                        <a:t>IT</a:t>
                      </a:r>
                      <a:r>
                        <a:rPr lang="ru-RU" sz="1600" dirty="0" smtClean="0">
                          <a:effectLst/>
                        </a:rPr>
                        <a:t>-технологии в образовательном процессе».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/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1.2.2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(Выполнено) Реализована программа непрерывного 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образования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+mn-cs"/>
                        </a:rPr>
                        <a:t>и получены лицензии для подготовки студентов по  14 рабочим специальностям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на </a:t>
                      </a: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ЕТФ и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ФАДиС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lang="ru-RU" sz="1600" dirty="0" smtClean="0">
                          <a:effectLst/>
                          <a:ea typeface="Calibri"/>
                        </a:rPr>
                        <a:t> 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667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1.3.1.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(Выполнена) Разработана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 начального и среднего технического образования (на базе Технологического колледжа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 для приобретения рабочих профессий для легкой промышленности: портной, закройщик, швея, гладильщик, механик швейного оборудования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11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1.3.3.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(Выполнена) Разработана и внедрена в учебный процесс системы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курсов для получения рабочих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профессий на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ЕТФ и 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ФАДиС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35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Совершенствование воспитательной деятельности студентов и поддержка творческих студий.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роект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1.4.1.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С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остоялось торжественное открытие Молодежного студенческого театра-студии премьерой спектакля – старинного русского водевиля В. Соллогуба «Беда от нежного сердца».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/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1.4.2.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Ведется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работа в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 студенческом Центре тележурналистики, создан сайт для Интернет-вещания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Calibri"/>
                        </a:rPr>
                        <a:t>krsu.tv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. Студенты готовят информационные материалы о мероприятиях университета и  для новостных ряда каналов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Calibri"/>
                        </a:rPr>
                        <a:t>Кыргызской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 Республики. </a:t>
                      </a:r>
                      <a:r>
                        <a:rPr lang="ru-RU" sz="1600" dirty="0" smtClean="0">
                          <a:effectLst/>
                          <a:ea typeface="Calibri"/>
                        </a:rPr>
                        <a:t>Проведены съемки  короткометражных фильмов, создано более 60  сюжетов и видео роликов. </a:t>
                      </a:r>
                      <a:endParaRPr lang="ru-RU" sz="1600" dirty="0" smtClean="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0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825" marR="52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292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60960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800" b="1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Направление </a:t>
            </a:r>
            <a:r>
              <a:rPr lang="ru-RU" sz="2800" b="1" dirty="0">
                <a:solidFill>
                  <a:schemeClr val="bg1"/>
                </a:solidFill>
                <a:latin typeface="Times New Roman"/>
                <a:ea typeface="Times New Roman"/>
              </a:rPr>
              <a:t>2.</a:t>
            </a:r>
            <a:r>
              <a:rPr lang="ru-RU" sz="2800" dirty="0">
                <a:solidFill>
                  <a:schemeClr val="bg1"/>
                </a:solidFill>
                <a:latin typeface="Times New Roman"/>
                <a:ea typeface="Times New Roman"/>
              </a:rPr>
              <a:t> Развитие </a:t>
            </a:r>
            <a:r>
              <a:rPr lang="ru-RU" sz="2800" dirty="0" smtClean="0">
                <a:solidFill>
                  <a:schemeClr val="bg1"/>
                </a:solidFill>
                <a:latin typeface="Times New Roman"/>
                <a:ea typeface="Times New Roman"/>
              </a:rPr>
              <a:t>НИОКР </a:t>
            </a:r>
            <a:endParaRPr lang="ru-RU" sz="28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950650"/>
              </p:ext>
            </p:extLst>
          </p:nvPr>
        </p:nvGraphicFramePr>
        <p:xfrm>
          <a:off x="76200" y="609600"/>
          <a:ext cx="8915400" cy="6828237"/>
        </p:xfrm>
        <a:graphic>
          <a:graphicData uri="http://schemas.openxmlformats.org/drawingml/2006/table">
            <a:tbl>
              <a:tblPr firstRow="1" firstCol="1" bandRow="1"/>
              <a:tblGrid>
                <a:gridCol w="8915400"/>
              </a:tblGrid>
              <a:tr h="16002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Формирование лабораторий, центров и Конструкторского бюро.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2.1.1. </a:t>
                      </a:r>
                      <a:r>
                        <a:rPr lang="ru-RU" sz="1600" dirty="0" smtClean="0">
                          <a:effectLst/>
                        </a:rPr>
                        <a:t>(Продолжается) Проводится формирование учебно-научного комплекса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"3D-технологий" и разработка учебных образовательных программ </a:t>
                      </a:r>
                      <a:r>
                        <a:rPr lang="ru-RU" sz="1600" dirty="0" smtClean="0">
                          <a:effectLst/>
                        </a:rPr>
                        <a:t>для организация учебного процесса, подготовки и переподготовки специалистов в области передовых технологий.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Проект 2.1.2. (Продолжается)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Проводится оснащение </a:t>
                      </a:r>
                      <a:r>
                        <a:rPr lang="ru-RU" sz="1600" spc="-5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учебно-научной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лаборатории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нефтегазового хозяйства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, готовятся стенды и методические пособия для </a:t>
                      </a:r>
                      <a:r>
                        <a:rPr lang="ru-RU" sz="1600" spc="-5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лабораторных и практических занятий.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30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2.2.3.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Открыт </a:t>
                      </a:r>
                      <a:r>
                        <a:rPr lang="ru-RU" sz="1600" spc="-5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Центр  геополитических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исследований при Институте стратегического </a:t>
                      </a:r>
                      <a:r>
                        <a:rPr lang="ru-RU" sz="1600" spc="-2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анализа и прогноза, который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вошел в Аналитическую Ассоциацию ОДКБ. Информацию о деятельности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Центра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можно найти на сайте </a:t>
                      </a:r>
                      <a:r>
                        <a:rPr 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www.krsu.edu.kg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24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научных исследований.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2.3.1.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Проводятся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совместных с ПТУ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научные исследования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области </a:t>
                      </a:r>
                      <a:r>
                        <a:rPr 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сейсмоустойчивого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и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энергоэффективного строительства.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2.3.2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(Продолжается) Подписаны </a:t>
                      </a:r>
                      <a:r>
                        <a:rPr lang="ru-RU" sz="1600" spc="-2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Соглашения по проведению совместных научных исследований с институтом «Оптики атмосферы» СО РАН (г. Томск), НПО Тайфун» (г. Обнинск) и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ИКИ</a:t>
                      </a:r>
                      <a:r>
                        <a:rPr lang="ru-RU" sz="1600" spc="-2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РАН (г. Москва)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мониторингу особо опасных природных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явлений и измерения аэрозоля.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2732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2.4.1.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Разработана система связи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между научными разработками университета и бизнес структурами (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трансфер технологий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). Проводится патентный поиск, исследования рынка и поиск инвесторов 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для коммерциализации законченных НИР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Calibri"/>
                        </a:rPr>
                        <a:t>.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2.4.2. 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Сотрудниками КБ «Новые технологии для высокогорных карьеров»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разработано  автоматизированное устройство - макет </a:t>
                      </a:r>
                      <a:r>
                        <a:rPr lang="ru-RU" sz="1600" dirty="0" err="1" smtClean="0">
                          <a:effectLst/>
                          <a:latin typeface="Times New Roman"/>
                          <a:ea typeface="Times New Roman"/>
                        </a:rPr>
                        <a:t>буроклиновзрывного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 струга для непрерывной разработки скальных пород взрывами зарядов из воды. 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798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2.5. Внедрена программа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дистанционного мультимедийного компьютерного обучения студентов – телемедицины на базе существующего Центра интегративного и практического обучения. Проведена м</a:t>
                      </a:r>
                      <a:r>
                        <a:rPr kumimoji="0" lang="ru-RU" sz="16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одернизация</a:t>
                      </a: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 медицинской клиники. оснащение центров и лабораторий.</a:t>
                      </a:r>
                      <a:endParaRPr kumimoji="0" 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10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0424" marR="504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38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</p:spPr>
        <p:txBody>
          <a:bodyPr>
            <a:norm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3.</a:t>
            </a:r>
            <a:r>
              <a:rPr lang="ru-RU" sz="2800" dirty="0">
                <a:latin typeface="Times New Roman"/>
                <a:ea typeface="Times New Roman"/>
              </a:rPr>
              <a:t> Подготовка кадров и поддержка программ </a:t>
            </a:r>
            <a:r>
              <a:rPr lang="ru-RU" sz="2800" dirty="0" smtClean="0">
                <a:latin typeface="Times New Roman"/>
                <a:ea typeface="Times New Roman"/>
              </a:rPr>
              <a:t>мобильности 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053193"/>
              </p:ext>
            </p:extLst>
          </p:nvPr>
        </p:nvGraphicFramePr>
        <p:xfrm>
          <a:off x="152401" y="1295401"/>
          <a:ext cx="8839200" cy="6153761"/>
        </p:xfrm>
        <a:graphic>
          <a:graphicData uri="http://schemas.openxmlformats.org/drawingml/2006/table">
            <a:tbl>
              <a:tblPr firstRow="1" firstCol="1" bandRow="1"/>
              <a:tblGrid>
                <a:gridCol w="8839200"/>
              </a:tblGrid>
              <a:tr h="1523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Программа приглашенный профессор.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3.1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(Продолжается) 12 ведущих ученых и политических деятелей Из России, Германии, Индии принимали участие в чтении лекций, консультаций, работе научных конференций университета.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Более 100 сотрудников ППС принимали участие в работе Международных конференциях, семинарах, симпозиумах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763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Стажировки и повышение квалификации в ведущих ВУЗах России.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3.2.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На основе разработанной программы развития кадрового потенциала университета проводятся стажировки повышение квалификации научно-педагогических работников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ведущих ВУЗах России, Германии, Испании, Англии, Чехии.</a:t>
                      </a:r>
                      <a:r>
                        <a:rPr lang="ru-RU" sz="1800" dirty="0" smtClean="0">
                          <a:effectLst/>
                        </a:rPr>
                        <a:t> Повышения квалификации и стажировки прошли 320  сотрудники университета.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009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Поддержка </a:t>
                      </a:r>
                      <a:r>
                        <a:rPr lang="ru-RU" sz="2000" b="1" dirty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академической мобильности студентов и молодых </a:t>
                      </a:r>
                      <a:r>
                        <a:rPr lang="ru-RU" sz="2000" b="1" dirty="0" smtClean="0">
                          <a:solidFill>
                            <a:srgbClr val="C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НПР.</a:t>
                      </a:r>
                    </a:p>
                    <a:p>
                      <a:pPr algn="just"/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3.3. (Продолжается)</a:t>
                      </a:r>
                      <a:r>
                        <a:rPr lang="ru-RU" sz="1800" dirty="0" smtClean="0">
                          <a:effectLst/>
                          <a:ea typeface="Calibri"/>
                        </a:rPr>
                        <a:t> Программа студенческой мобильности выполняется на основе Договоров о сотрудничестве с зарубежными и российскими вузами. Обучение в рамках академического обмена прошли 11 студентов и 15 НПР в ВУЗах России, Турции, Японии. </a:t>
                      </a:r>
                      <a:endParaRPr lang="ru-RU" dirty="0" smtClean="0"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3.4. В форме пилотного проекта на юридическом факультете проводится внедрение рейтинговой оценки результатов деятельности ППС и переход к эффективным контрактам.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015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04672"/>
          </a:xfrm>
        </p:spPr>
        <p:txBody>
          <a:bodyPr>
            <a:normAutofit fontScale="90000"/>
          </a:bodyPr>
          <a:lstStyle/>
          <a:p>
            <a:r>
              <a:rPr lang="ru-RU" sz="3200" b="1" dirty="0">
                <a:latin typeface="Times New Roman"/>
                <a:ea typeface="Times New Roman"/>
              </a:rPr>
              <a:t>Направление 4.</a:t>
            </a:r>
            <a:r>
              <a:rPr lang="ru-RU" sz="3200" dirty="0">
                <a:latin typeface="Times New Roman"/>
                <a:ea typeface="Times New Roman"/>
              </a:rPr>
              <a:t> Совершенствование системы управления </a:t>
            </a:r>
            <a:r>
              <a:rPr lang="ru-RU" sz="3200" dirty="0" smtClean="0">
                <a:latin typeface="Times New Roman"/>
                <a:ea typeface="Times New Roman"/>
              </a:rPr>
              <a:t>университетом 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3599902"/>
              </p:ext>
            </p:extLst>
          </p:nvPr>
        </p:nvGraphicFramePr>
        <p:xfrm>
          <a:off x="0" y="1143001"/>
          <a:ext cx="9067799" cy="6160866"/>
        </p:xfrm>
        <a:graphic>
          <a:graphicData uri="http://schemas.openxmlformats.org/drawingml/2006/table">
            <a:tbl>
              <a:tblPr firstRow="1" firstCol="1" bandRow="1"/>
              <a:tblGrid>
                <a:gridCol w="9067799"/>
              </a:tblGrid>
              <a:tr h="11429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Модернизация информационной сети КРСУ.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4.1.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(Завершен) Создание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личных кабинетов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преподавателей. </a:t>
                      </a:r>
                      <a:r>
                        <a:rPr lang="ru-RU" sz="2000" kern="50" dirty="0" smtClean="0">
                          <a:effectLst/>
                          <a:latin typeface="Times New Roman"/>
                          <a:ea typeface="Tahoma"/>
                        </a:rPr>
                        <a:t>Разработан  каркас личного кабинета. Запущен модуль отображения личной информации из базы отдела кадров с возможностью ввода и редактирования информации.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804"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4.2.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(Завершен) Проведена модернизация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кабельной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сети КРСУ, что </a:t>
                      </a:r>
                      <a:r>
                        <a:rPr lang="ru-RU" sz="2000" kern="50" dirty="0" smtClean="0">
                          <a:effectLst/>
                          <a:latin typeface="Times New Roman"/>
                          <a:ea typeface="Tahoma"/>
                        </a:rPr>
                        <a:t> повышает отказоустойчивость её работы, оперативность обслуживания и уровень комфорта работы пользователей с сетевыми сервисами КРСУ и  Интернет.</a:t>
                      </a:r>
                      <a:r>
                        <a:rPr lang="ru-RU" sz="1800" kern="50" dirty="0" smtClean="0">
                          <a:effectLst/>
                          <a:latin typeface="Arial"/>
                          <a:ea typeface="Tahoma"/>
                        </a:rPr>
                        <a:t>	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78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4.2.1.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П</a:t>
                      </a:r>
                      <a:r>
                        <a:rPr lang="ru-RU" sz="2000" kern="50" dirty="0" smtClean="0">
                          <a:effectLst/>
                          <a:latin typeface="Times New Roman"/>
                          <a:ea typeface="Tahoma"/>
                        </a:rPr>
                        <a:t>роведено покрытие бесплатной радиосетью </a:t>
                      </a:r>
                      <a:r>
                        <a:rPr lang="ru-RU" sz="2000" kern="50" dirty="0" err="1" smtClean="0">
                          <a:effectLst/>
                          <a:latin typeface="Times New Roman"/>
                          <a:ea typeface="Tahoma"/>
                        </a:rPr>
                        <a:t>Wi-Fi</a:t>
                      </a:r>
                      <a:r>
                        <a:rPr lang="ru-RU" sz="2000" kern="50" dirty="0" smtClean="0">
                          <a:effectLst/>
                          <a:latin typeface="Times New Roman"/>
                          <a:ea typeface="Tahoma"/>
                        </a:rPr>
                        <a:t> факультета международных отношений.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48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4.3.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</a:t>
                      </a:r>
                      <a:r>
                        <a:rPr lang="ru-RU" sz="2000" kern="50" dirty="0" smtClean="0">
                          <a:effectLst/>
                          <a:latin typeface="Times New Roman CYR"/>
                          <a:ea typeface="Tahoma"/>
                        </a:rPr>
                        <a:t>С компанией «</a:t>
                      </a:r>
                      <a:r>
                        <a:rPr lang="ru-RU" sz="2000" kern="50" dirty="0" err="1" smtClean="0">
                          <a:effectLst/>
                          <a:latin typeface="Times New Roman CYR"/>
                          <a:ea typeface="Tahoma"/>
                        </a:rPr>
                        <a:t>Элькат</a:t>
                      </a:r>
                      <a:r>
                        <a:rPr lang="ru-RU" sz="2000" kern="50" dirty="0" smtClean="0">
                          <a:effectLst/>
                          <a:latin typeface="Times New Roman CYR"/>
                          <a:ea typeface="Tahoma"/>
                        </a:rPr>
                        <a:t>» заключен контракт на расширение интернет-канала до 60 </a:t>
                      </a:r>
                      <a:r>
                        <a:rPr lang="ru-RU" sz="2000" kern="50" dirty="0" err="1" smtClean="0">
                          <a:effectLst/>
                          <a:latin typeface="Times New Roman CYR"/>
                          <a:ea typeface="Tahoma"/>
                        </a:rPr>
                        <a:t>мбит</a:t>
                      </a:r>
                      <a:r>
                        <a:rPr lang="ru-RU" sz="2000" kern="50" dirty="0" smtClean="0">
                          <a:effectLst/>
                          <a:latin typeface="Times New Roman CYR"/>
                          <a:ea typeface="Tahoma"/>
                        </a:rPr>
                        <a:t>/сек. в соответствии с которым совокупная пропускная способность интернет-канала КРСУ составила 70 </a:t>
                      </a:r>
                      <a:r>
                        <a:rPr lang="ru-RU" sz="2000" kern="50" dirty="0" err="1" smtClean="0">
                          <a:effectLst/>
                          <a:latin typeface="Times New Roman CYR"/>
                          <a:ea typeface="Tahoma"/>
                        </a:rPr>
                        <a:t>мбит</a:t>
                      </a:r>
                      <a:r>
                        <a:rPr lang="ru-RU" sz="2000" kern="50" dirty="0" smtClean="0">
                          <a:effectLst/>
                          <a:latin typeface="Times New Roman CYR"/>
                          <a:ea typeface="Tahoma"/>
                        </a:rPr>
                        <a:t>/с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20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Развитие спортивной базы КРСУ.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4.3.1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 (Завершен) Проведена м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одернизация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спортивной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базы  КРСУ: реконструкция футбольного поля, баскетбольной площадки, спортивного зала.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87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4.4. 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(Продолжается) Разработана </a:t>
                      </a:r>
                      <a:r>
                        <a:rPr lang="ru-RU" sz="2000" kern="50" dirty="0" smtClean="0">
                          <a:effectLst/>
                          <a:latin typeface="Times New Roman"/>
                          <a:ea typeface="Tahoma"/>
                        </a:rPr>
                        <a:t>информационная система управления проектами Программы развития КРСУ на основе международных стандартов (РМВОК-5 и ISO 21500) </a:t>
                      </a:r>
                      <a:r>
                        <a:rPr lang="ru-RU" sz="2000" dirty="0" smtClean="0">
                          <a:effectLst/>
                          <a:latin typeface="Times New Roman"/>
                          <a:ea typeface="MS Mincho"/>
                        </a:rPr>
                        <a:t>и  Национального стандарта РФ ГОСТ Р 54869―2011.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14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61872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5.</a:t>
            </a:r>
            <a:r>
              <a:rPr lang="ru-RU" sz="2800" dirty="0">
                <a:latin typeface="Times New Roman"/>
                <a:ea typeface="Times New Roman"/>
              </a:rPr>
              <a:t> Проведение значимых общественных мероприятий и определенных </a:t>
            </a:r>
            <a:r>
              <a:rPr lang="ru-RU" sz="2800" dirty="0" smtClean="0">
                <a:latin typeface="Times New Roman"/>
                <a:ea typeface="Times New Roman"/>
              </a:rPr>
              <a:t>акций </a:t>
            </a:r>
            <a:endParaRPr lang="ru-RU" sz="28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331903"/>
              </p:ext>
            </p:extLst>
          </p:nvPr>
        </p:nvGraphicFramePr>
        <p:xfrm>
          <a:off x="152400" y="1752600"/>
          <a:ext cx="8915399" cy="4846320"/>
        </p:xfrm>
        <a:graphic>
          <a:graphicData uri="http://schemas.openxmlformats.org/drawingml/2006/table">
            <a:tbl>
              <a:tblPr firstRow="1" firstCol="1" bandRow="1"/>
              <a:tblGrid>
                <a:gridCol w="8915399"/>
              </a:tblGrid>
              <a:tr h="9883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Проведение Международных конференций и других мероприятий.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5.1.1.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Международный симпозиум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 участием  университетов Центральной Азии «Евразийский союз и интеграция высшего образования».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041">
                <a:tc>
                  <a:txBody>
                    <a:bodyPr/>
                    <a:lstStyle/>
                    <a:p>
                      <a:pPr marL="12700" algn="just">
                        <a:tabLst>
                          <a:tab pos="5593715" algn="l"/>
                        </a:tabLs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5.1.2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(Завершен) Проведена международная конференция,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посвященной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70-летию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Победы в Великой Отечественной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войне, в которой</a:t>
                      </a:r>
                      <a:r>
                        <a:rPr lang="ru-RU" sz="1800" dirty="0" smtClean="0">
                          <a:effectLst/>
                        </a:rPr>
                        <a:t> приняли участие ученые, студенты, ветераны ВОВ, политические и общественные деятели из 8 стран: Армения, Азербайджан, Беларусь, Казахстан, Кыргызстан, Таджикистан, Россия, Узбекистан. </a:t>
                      </a:r>
                      <a:endParaRPr lang="ru-RU" dirty="0" smtClean="0">
                        <a:effectLst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5.1.4. (Завершен) Проведен фестиваль русской словесности и культуры в Кыргызстане «Страна высоких вдохновений», посвященный 70-летию Победы в Великой Отечественной войне и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 120-летию С.А. Есенина.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530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5.1.3.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(Завершен) Совместно с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АГУ п</a:t>
                      </a:r>
                      <a:r>
                        <a:rPr lang="ru-RU" sz="1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роведен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международный 2 Азиатский студенческий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форум «Молодежь Евразии 2015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», в котором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 приняло участие более 150 студентов из 6 стран (Россия, Киргизия, Казахстан, Индия, Китай, Таджикистан) и было представлено более 60 докладов и проектов. Проведена видео конференция с Владивостоком (зам. Председателя Правительства РФ О.Ю.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Calibri"/>
                        </a:rPr>
                        <a:t>Голодец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) и с Ростовом  на Дону (министр МОН РФ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Calibri"/>
                        </a:rPr>
                        <a:t>Д.В.Ливанов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, ректор МГУ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Calibri"/>
                        </a:rPr>
                        <a:t>В.А.Садовничий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)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47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>
                <a:latin typeface="Times New Roman"/>
                <a:ea typeface="Times New Roman"/>
              </a:rPr>
              <a:t>Направление 5.</a:t>
            </a:r>
            <a:r>
              <a:rPr lang="ru-RU" sz="2800" dirty="0">
                <a:latin typeface="Times New Roman"/>
                <a:ea typeface="Times New Roman"/>
              </a:rPr>
              <a:t> Проведение значимых общественных мероприятий и определенных акций 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7055016"/>
              </p:ext>
            </p:extLst>
          </p:nvPr>
        </p:nvGraphicFramePr>
        <p:xfrm>
          <a:off x="304800" y="1524000"/>
          <a:ext cx="8686800" cy="5505259"/>
        </p:xfrm>
        <a:graphic>
          <a:graphicData uri="http://schemas.openxmlformats.org/drawingml/2006/table">
            <a:tbl>
              <a:tblPr firstRow="1" firstCol="1" bandRow="1"/>
              <a:tblGrid>
                <a:gridCol w="8686800"/>
              </a:tblGrid>
              <a:tr h="472440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Поддержка деятельности центра русского языка.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5.2.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(Продолжается) Подготовлены 2 номера журнала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«Русское слово в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Кыргызстане».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5.4. (Продолжается) Поддержка центра тестирования трудовых мигрантов на знание русского языка.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Проект 5.3. (Продолжается) Активно функционирует  центр русского языка. Проведено повышение квалификации учителей русского языка, организована работа с волонтерами «Послы русского языка в Мире», проведен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 методический семинар для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школьных 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+mn-cs"/>
                        </a:rPr>
                        <a:t>учителей-русистов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: </a:t>
                      </a:r>
                      <a:r>
                        <a:rPr lang="ru-RU" sz="1800" b="0" dirty="0" smtClean="0">
                          <a:effectLst/>
                          <a:latin typeface="Times New Roman"/>
                          <a:ea typeface="Times New Roman"/>
                        </a:rPr>
                        <a:t>«Специфика преподавания русского языка в странах СНГ»,</a:t>
                      </a:r>
                      <a:r>
                        <a:rPr lang="ru-RU" sz="1800" b="0" dirty="0" smtClean="0">
                          <a:effectLst/>
                          <a:latin typeface="Times New Roman"/>
                          <a:ea typeface="Calibri"/>
                        </a:rPr>
                        <a:t> «Особенности обучения русскому языку как неродному на современном этапе»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marL="12700" algn="just">
                        <a:tabLst>
                          <a:tab pos="5593715" algn="l"/>
                        </a:tabLst>
                      </a:pPr>
                      <a:r>
                        <a:rPr lang="ru-RU" sz="1800" b="0" spc="-5" dirty="0" smtClean="0">
                          <a:solidFill>
                            <a:srgbClr val="000000"/>
                          </a:solidFill>
                          <a:effectLst/>
                        </a:rPr>
                        <a:t>Проект 5.1.5. (Завершен) </a:t>
                      </a:r>
                      <a:r>
                        <a:rPr lang="ru-RU" sz="1800" b="0" dirty="0" smtClean="0">
                          <a:solidFill>
                            <a:srgbClr val="000000"/>
                          </a:solidFill>
                          <a:effectLst/>
                        </a:rPr>
                        <a:t>Проведение международной </a:t>
                      </a:r>
                      <a:r>
                        <a:rPr lang="ru-RU" sz="1800" b="0" spc="-5" dirty="0" smtClean="0">
                          <a:solidFill>
                            <a:srgbClr val="000000"/>
                          </a:solidFill>
                          <a:effectLst/>
                        </a:rPr>
                        <a:t>конференции, посвященной 20-летию Естественно-технического факультета </a:t>
                      </a:r>
                      <a:r>
                        <a:rPr lang="ru-RU" sz="1800" dirty="0" smtClean="0">
                          <a:effectLst/>
                          <a:ea typeface="Calibri"/>
                        </a:rPr>
                        <a:t> </a:t>
                      </a:r>
                      <a:r>
                        <a:rPr lang="ru-RU" sz="1800" b="1" dirty="0" smtClean="0">
                          <a:effectLst/>
                          <a:ea typeface="Calibri"/>
                        </a:rPr>
                        <a:t>«</a:t>
                      </a:r>
                      <a:r>
                        <a:rPr lang="ru-RU" sz="1800" dirty="0" err="1" smtClean="0">
                          <a:effectLst/>
                          <a:ea typeface="Calibri"/>
                        </a:rPr>
                        <a:t>Ресурсовоспроизводящие</a:t>
                      </a:r>
                      <a:r>
                        <a:rPr lang="ru-RU" sz="1800" dirty="0" smtClean="0">
                          <a:effectLst/>
                          <a:ea typeface="Calibri"/>
                        </a:rPr>
                        <a:t>, малоотходные и природоохранные технологии освоения недр». </a:t>
                      </a:r>
                    </a:p>
                    <a:p>
                      <a:pPr fontAlgn="base" hangingPunct="0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Times New Roman"/>
                          <a:ea typeface="Times New Roman"/>
                        </a:rPr>
                        <a:t>Проект 5.1.6. (Завершен) Проведен Круглый стол «Безопасность Кыргызстана», посвященный п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роблемам национальной безопасности </a:t>
                      </a:r>
                      <a:r>
                        <a:rPr lang="ru-RU" sz="1800" dirty="0" err="1" smtClean="0">
                          <a:effectLst/>
                          <a:latin typeface="Times New Roman"/>
                          <a:ea typeface="Calibri"/>
                        </a:rPr>
                        <a:t>Кыргызской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Calibri"/>
                        </a:rPr>
                        <a:t> Республики</a:t>
                      </a: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+mn-cs"/>
                        </a:rPr>
                        <a:t> и  определение стратегии противостояния этим угрозам.</a:t>
                      </a:r>
                      <a:endParaRPr lang="ru-RU" sz="180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08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Проект 5.5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(Завершен) Проведены студенческие летние и зимние 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школы </a:t>
                      </a:r>
                      <a:r>
                        <a:rPr lang="ru-RU" sz="1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 освоению  иностранных языков и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 Республиканская летняя школа молодых ученых механиков. 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915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12566"/>
              </p:ext>
            </p:extLst>
          </p:nvPr>
        </p:nvGraphicFramePr>
        <p:xfrm>
          <a:off x="228600" y="533400"/>
          <a:ext cx="8762999" cy="65859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4965"/>
                <a:gridCol w="1894017"/>
                <a:gridCol w="1894017"/>
              </a:tblGrid>
              <a:tr h="108204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</a:rPr>
                        <a:t>Мероприятия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Целевые показатели результативности  </a:t>
                      </a:r>
                      <a:r>
                        <a:rPr lang="ru-RU" sz="1800" dirty="0" smtClean="0">
                          <a:effectLst/>
                        </a:rPr>
                        <a:t>2015 </a:t>
                      </a:r>
                      <a:r>
                        <a:rPr lang="ru-RU" sz="1800" dirty="0">
                          <a:effectLst/>
                        </a:rPr>
                        <a:t>года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КРСУ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фактически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Программа </a:t>
                      </a:r>
                      <a:r>
                        <a:rPr lang="ru-RU" sz="1800" dirty="0" smtClean="0">
                          <a:effectLst/>
                        </a:rPr>
                        <a:t>развития (план)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426721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1. Развитие образовательной деятельности: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58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совместных образовательных программ (с зарубежными партнерами),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Число иностранных студентов вуза, чел.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1326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533400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2. Развитие НИОКР и ТР: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Общий объем научно-исследовательских и опытно-конструкторских работ, млн. руб.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81,1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80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752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Проведенные научные </a:t>
                      </a:r>
                      <a:r>
                        <a:rPr lang="ru-RU" sz="1800" dirty="0">
                          <a:effectLst/>
                        </a:rPr>
                        <a:t>международные конференции, семинары, симпозиумы, ед.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Количество статей в базах данных, ед.: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smtClean="0">
                          <a:effectLst/>
                          <a:latin typeface="Times New Roman"/>
                          <a:ea typeface="Times New Roman"/>
                        </a:rPr>
                        <a:t>356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120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РИНЦ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334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100</a:t>
                      </a: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Scopus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  <a:tr h="313438">
                <a:tc>
                  <a:txBody>
                    <a:bodyPr/>
                    <a:lstStyle/>
                    <a:p>
                      <a:pPr marL="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effectLst/>
                        </a:rPr>
                        <a:t>Web of Science, </a:t>
                      </a:r>
                      <a:r>
                        <a:rPr lang="ru-RU" sz="1800" dirty="0">
                          <a:effectLst/>
                        </a:rPr>
                        <a:t>ед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481" marR="59481" marT="0" marB="0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911350" y="26749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4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9048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230699" y="685801"/>
            <a:ext cx="988501" cy="917126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76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5767118"/>
              </p:ext>
            </p:extLst>
          </p:nvPr>
        </p:nvGraphicFramePr>
        <p:xfrm>
          <a:off x="152400" y="-76199"/>
          <a:ext cx="8839200" cy="6864503"/>
        </p:xfrm>
        <a:graphic>
          <a:graphicData uri="http://schemas.openxmlformats.org/drawingml/2006/table">
            <a:tbl>
              <a:tblPr firstRow="1" firstCol="1" bandRow="1"/>
              <a:tblGrid>
                <a:gridCol w="4899857"/>
                <a:gridCol w="1769120"/>
                <a:gridCol w="2170223"/>
              </a:tblGrid>
              <a:tr h="990599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Times New Roman"/>
                        </a:rPr>
                        <a:t>3. Подготовка кадров и поддержка программ мобильности</a:t>
                      </a:r>
                      <a:endParaRPr lang="ru-RU" sz="2400" dirty="0">
                        <a:solidFill>
                          <a:schemeClr val="bg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Доля НПР, имеющих ученую степень доктора наук или кандидата наук,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64,5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64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приглашенных зарубежных специалистов и учёных,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2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студентов и НПР, 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участвующих в программе академической мобильности,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26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marL="449580" indent="-44958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сотрудников, повысивших квалификацию, чел.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320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140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94775">
                <a:tc gridSpan="3">
                  <a:txBody>
                    <a:bodyPr/>
                    <a:lstStyle/>
                    <a:p>
                      <a:pPr marL="63500" marR="12700" indent="-6350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4. Совершенствование системы управления, инфраструктуры               </a:t>
                      </a:r>
                      <a:endParaRPr lang="ru-RU" sz="24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12700" indent="90170" algn="just">
                        <a:lnSpc>
                          <a:spcPts val="137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и финансовой деятельности университета</a:t>
                      </a:r>
                      <a:r>
                        <a:rPr lang="ru-RU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                                             </a:t>
                      </a: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Объем консолидированного бюджета, млн. руб.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594,4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570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640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Доля внебюджетных средств в консолидированном бюджете, %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52,6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55689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. Проведение значимых общественных мероприятий </a:t>
                      </a:r>
                      <a:r>
                        <a:rPr lang="ru-RU" sz="18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 и  </a:t>
                      </a:r>
                      <a:r>
                        <a:rPr lang="ru-RU" sz="18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latin typeface="Times New Roman"/>
                          <a:ea typeface="Times New Roman"/>
                        </a:rPr>
                        <a:t>определенных акций</a:t>
                      </a:r>
                      <a:endParaRPr lang="ru-RU" sz="1800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951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Количество упоминаний в </a:t>
                      </a: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СМИ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250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российских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90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20214">
                <a:tc>
                  <a:txBody>
                    <a:bodyPr/>
                    <a:lstStyle/>
                    <a:p>
                      <a:pPr indent="9017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в зарубежных СМИ, ед.</a:t>
                      </a:r>
                    </a:p>
                  </a:txBody>
                  <a:tcPr marL="45808" marR="4580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r>
                        <a:rPr lang="ru-RU" sz="1800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5808" marR="4580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876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istrator\Desktop\Презентации_\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0"/>
            <a:ext cx="4648200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286000"/>
            <a:ext cx="1066800" cy="15240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СП</a:t>
            </a:r>
            <a:endParaRPr lang="ru-RU" dirty="0"/>
          </a:p>
        </p:txBody>
      </p:sp>
      <p:pic>
        <p:nvPicPr>
          <p:cNvPr id="5" name="Picture 5" descr="D:\картинки крсу\эмблема крсу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1" t="6397" r="5551" b="6397"/>
          <a:stretch/>
        </p:blipFill>
        <p:spPr bwMode="auto">
          <a:xfrm>
            <a:off x="990599" y="404663"/>
            <a:ext cx="2438401" cy="2262337"/>
          </a:xfrm>
          <a:prstGeom prst="ellipse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-76200" y="2873276"/>
            <a:ext cx="44196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Спасибо </a:t>
            </a:r>
          </a:p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За </a:t>
            </a:r>
          </a:p>
          <a:p>
            <a:pPr algn="ctr"/>
            <a:r>
              <a:rPr lang="ru-RU" sz="4400" dirty="0" smtClean="0">
                <a:solidFill>
                  <a:srgbClr val="0070C0"/>
                </a:solidFill>
                <a:latin typeface="Arial Black" pitchFamily="34" charset="0"/>
              </a:rPr>
              <a:t>внимание.</a:t>
            </a:r>
            <a:endParaRPr lang="ru-RU" sz="4400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15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Другая 2">
      <a:majorFont>
        <a:latin typeface="Constantia"/>
        <a:ea typeface=""/>
        <a:cs typeface=""/>
      </a:majorFont>
      <a:minorFont>
        <a:latin typeface="Cambria"/>
        <a:ea typeface=""/>
        <a:cs typeface="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7605</TotalTime>
  <Words>1664</Words>
  <Application>Microsoft Office PowerPoint</Application>
  <PresentationFormat>Экран (4:3)</PresentationFormat>
  <Paragraphs>171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«Дорожная  карта»  Программы развития Кыргызско-Российского Славянского университета  имени первого Президента Российской Федерации Б.Н. Ельцина</vt:lpstr>
      <vt:lpstr>Выполнение Программы развития КРСУ на 2015 год Направление 1. Развитие образовательной деятельности. </vt:lpstr>
      <vt:lpstr>Продолжение  выполнения Программы развития КРСУ на 2015 год Направление 1. Развитие образовательной деятельности</vt:lpstr>
      <vt:lpstr>Направление 2. Развитие НИОКР </vt:lpstr>
      <vt:lpstr>Направление 3. Подготовка кадров и поддержка программ мобильности </vt:lpstr>
      <vt:lpstr>Направление 4. Совершенствование системы управления университетом </vt:lpstr>
      <vt:lpstr>Направление 5. Проведение значимых общественных мероприятий и определенных акций </vt:lpstr>
      <vt:lpstr>Направление 5. Проведение значимых общественных мероприятий и определенных акций </vt:lpstr>
      <vt:lpstr>Презентация PowerPoint</vt:lpstr>
      <vt:lpstr>Презентация PowerPoint</vt:lpstr>
      <vt:lpstr>СП</vt:lpstr>
    </vt:vector>
  </TitlesOfParts>
  <Company>КРСУ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aral</cp:lastModifiedBy>
  <cp:revision>573</cp:revision>
  <cp:lastPrinted>2016-02-11T04:03:32Z</cp:lastPrinted>
  <dcterms:created xsi:type="dcterms:W3CDTF">2011-09-14T03:53:14Z</dcterms:created>
  <dcterms:modified xsi:type="dcterms:W3CDTF">2016-02-12T07:25:57Z</dcterms:modified>
</cp:coreProperties>
</file>